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2" r:id="rId2"/>
    <p:sldId id="278" r:id="rId3"/>
    <p:sldId id="293" r:id="rId4"/>
    <p:sldId id="281" r:id="rId5"/>
    <p:sldId id="283" r:id="rId6"/>
    <p:sldId id="285" r:id="rId7"/>
    <p:sldId id="259" r:id="rId8"/>
    <p:sldId id="279" r:id="rId9"/>
    <p:sldId id="270" r:id="rId10"/>
    <p:sldId id="272" r:id="rId11"/>
    <p:sldId id="291" r:id="rId12"/>
    <p:sldId id="290" r:id="rId13"/>
    <p:sldId id="258" r:id="rId14"/>
    <p:sldId id="288" r:id="rId15"/>
    <p:sldId id="289" r:id="rId16"/>
    <p:sldId id="274" r:id="rId17"/>
    <p:sldId id="275" r:id="rId18"/>
    <p:sldId id="276" r:id="rId19"/>
    <p:sldId id="295" r:id="rId20"/>
    <p:sldId id="294" r:id="rId21"/>
    <p:sldId id="277" r:id="rId22"/>
    <p:sldId id="273" r:id="rId23"/>
    <p:sldId id="269"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sorterViewPr>
    <p:cViewPr>
      <p:scale>
        <a:sx n="100" d="100"/>
        <a:sy n="100" d="100"/>
      </p:scale>
      <p:origin x="0" y="-657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A69C6-9896-4063-9948-0E4DB6CA11D2}" type="datetimeFigureOut">
              <a:rPr lang="en-US" smtClean="0"/>
              <a:t>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009EA-C62E-43E9-B061-378028E56D83}" type="slidenum">
              <a:rPr lang="en-US" smtClean="0"/>
              <a:t>‹#›</a:t>
            </a:fld>
            <a:endParaRPr lang="en-US"/>
          </a:p>
        </p:txBody>
      </p:sp>
    </p:spTree>
    <p:extLst>
      <p:ext uri="{BB962C8B-B14F-4D97-AF65-F5344CB8AC3E}">
        <p14:creationId xmlns:p14="http://schemas.microsoft.com/office/powerpoint/2010/main" val="4043073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ABF933-5312-4129-A9B2-C82406CA0014}"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308792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BF933-5312-4129-A9B2-C82406CA0014}"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85868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BF933-5312-4129-A9B2-C82406CA0014}"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296403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ABF933-5312-4129-A9B2-C82406CA0014}"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113363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ABF933-5312-4129-A9B2-C82406CA0014}"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94357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ABF933-5312-4129-A9B2-C82406CA0014}"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75058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ABF933-5312-4129-A9B2-C82406CA0014}"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957558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ABF933-5312-4129-A9B2-C82406CA0014}" type="datetimeFigureOut">
              <a:rPr lang="en-US" smtClean="0"/>
              <a:t>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382678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ABF933-5312-4129-A9B2-C82406CA0014}"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60643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BF933-5312-4129-A9B2-C82406CA0014}"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2378302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ABF933-5312-4129-A9B2-C82406CA0014}"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79934D-1900-4AFC-8B36-22BA25E21B2D}" type="slidenum">
              <a:rPr lang="en-US" smtClean="0"/>
              <a:t>‹#›</a:t>
            </a:fld>
            <a:endParaRPr lang="en-US"/>
          </a:p>
        </p:txBody>
      </p:sp>
    </p:spTree>
    <p:extLst>
      <p:ext uri="{BB962C8B-B14F-4D97-AF65-F5344CB8AC3E}">
        <p14:creationId xmlns:p14="http://schemas.microsoft.com/office/powerpoint/2010/main" val="3707441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BF933-5312-4129-A9B2-C82406CA0014}" type="datetimeFigureOut">
              <a:rPr lang="en-US" smtClean="0"/>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9934D-1900-4AFC-8B36-22BA25E21B2D}" type="slidenum">
              <a:rPr lang="en-US" smtClean="0"/>
              <a:t>‹#›</a:t>
            </a:fld>
            <a:endParaRPr lang="en-US"/>
          </a:p>
        </p:txBody>
      </p:sp>
    </p:spTree>
    <p:extLst>
      <p:ext uri="{BB962C8B-B14F-4D97-AF65-F5344CB8AC3E}">
        <p14:creationId xmlns:p14="http://schemas.microsoft.com/office/powerpoint/2010/main" val="2942002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Positive-sense" TargetMode="External"/><Relationship Id="rId7"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en.wikipedia.org/wiki/Solar_corona" TargetMode="External"/><Relationship Id="rId5" Type="http://schemas.openxmlformats.org/officeDocument/2006/relationships/hyperlink" Target="https://en.wikipedia.org/wiki/Kilobase" TargetMode="External"/><Relationship Id="rId4" Type="http://schemas.openxmlformats.org/officeDocument/2006/relationships/hyperlink" Target="https://en.wikipedia.org/wiki/RNA_vir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thelancet.com/journals/lancet/article/PIIS0140-6736(20)30183-5/fulltex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2166938" y="1295400"/>
            <a:ext cx="7643812" cy="3200400"/>
          </a:xfrm>
        </p:spPr>
        <p:txBody>
          <a:bodyPr/>
          <a:lstStyle/>
          <a:p>
            <a:pPr eaLnBrk="1" hangingPunct="1"/>
            <a:endParaRPr lang="en-US" altLang="en-US" sz="4000" b="1">
              <a:solidFill>
                <a:srgbClr val="002060"/>
              </a:solidFill>
              <a:ea typeface="Calibri" panose="020F0502020204030204" pitchFamily="34" charset="0"/>
              <a:cs typeface="Calibri" panose="020F0502020204030204" pitchFamily="34" charset="0"/>
            </a:endParaRPr>
          </a:p>
          <a:p>
            <a:pPr eaLnBrk="1" hangingPunct="1"/>
            <a:r>
              <a:rPr lang="en-US" altLang="en-US" sz="2900" b="1">
                <a:solidFill>
                  <a:srgbClr val="002060"/>
                </a:solidFill>
                <a:ea typeface="Calibri" panose="020F0502020204030204" pitchFamily="34" charset="0"/>
                <a:cs typeface="Calibri" panose="020F0502020204030204" pitchFamily="34" charset="0"/>
              </a:rPr>
              <a:t>Talat Mokhtari.Azad</a:t>
            </a:r>
          </a:p>
          <a:p>
            <a:pPr eaLnBrk="1" hangingPunct="1"/>
            <a:r>
              <a:rPr lang="en-US" altLang="en-US" sz="2900" b="1">
                <a:solidFill>
                  <a:srgbClr val="002060"/>
                </a:solidFill>
                <a:ea typeface="Calibri" panose="020F0502020204030204" pitchFamily="34" charset="0"/>
                <a:cs typeface="Calibri" panose="020F0502020204030204" pitchFamily="34" charset="0"/>
              </a:rPr>
              <a:t>Director of National Influenza Center</a:t>
            </a:r>
          </a:p>
          <a:p>
            <a:pPr eaLnBrk="1" hangingPunct="1"/>
            <a:r>
              <a:rPr lang="en-US" altLang="en-US" sz="2900" b="1">
                <a:solidFill>
                  <a:srgbClr val="002060"/>
                </a:solidFill>
                <a:ea typeface="Calibri" panose="020F0502020204030204" pitchFamily="34" charset="0"/>
                <a:cs typeface="Calibri" panose="020F0502020204030204" pitchFamily="34" charset="0"/>
              </a:rPr>
              <a:t>School of Public Health</a:t>
            </a:r>
          </a:p>
          <a:p>
            <a:pPr eaLnBrk="1" hangingPunct="1"/>
            <a:r>
              <a:rPr lang="en-US" altLang="en-US" sz="2900" b="1">
                <a:solidFill>
                  <a:srgbClr val="002060"/>
                </a:solidFill>
                <a:ea typeface="Calibri" panose="020F0502020204030204" pitchFamily="34" charset="0"/>
                <a:cs typeface="Calibri" panose="020F0502020204030204" pitchFamily="34" charset="0"/>
              </a:rPr>
              <a:t>Tehran University of Medical Sciences</a:t>
            </a:r>
          </a:p>
        </p:txBody>
      </p:sp>
      <p:sp>
        <p:nvSpPr>
          <p:cNvPr id="3075" name="TextBox 2"/>
          <p:cNvSpPr txBox="1">
            <a:spLocks noChangeArrowheads="1"/>
          </p:cNvSpPr>
          <p:nvPr/>
        </p:nvSpPr>
        <p:spPr bwMode="auto">
          <a:xfrm>
            <a:off x="391885" y="5429251"/>
            <a:ext cx="106625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en-US" altLang="en-US" sz="2400" dirty="0" smtClean="0">
                <a:solidFill>
                  <a:srgbClr val="002060"/>
                </a:solidFill>
                <a:latin typeface="Trebuchet MS" panose="020B0603020202020204" pitchFamily="34" charset="0"/>
              </a:rPr>
              <a:t>Novel-</a:t>
            </a:r>
            <a:r>
              <a:rPr lang="en-US" altLang="en-US" sz="2400" dirty="0" err="1" smtClean="0">
                <a:solidFill>
                  <a:srgbClr val="002060"/>
                </a:solidFill>
                <a:latin typeface="Trebuchet MS" panose="020B0603020202020204" pitchFamily="34" charset="0"/>
              </a:rPr>
              <a:t>corono</a:t>
            </a:r>
            <a:r>
              <a:rPr lang="en-US" altLang="en-US" sz="2400" dirty="0" smtClean="0">
                <a:solidFill>
                  <a:srgbClr val="002060"/>
                </a:solidFill>
                <a:latin typeface="Trebuchet MS" panose="020B0603020202020204" pitchFamily="34" charset="0"/>
              </a:rPr>
              <a:t> virus  characteristics and laboratory diagnosis</a:t>
            </a:r>
            <a:endParaRPr lang="en-US" altLang="en-US" sz="2000" dirty="0">
              <a:solidFill>
                <a:srgbClr val="002060"/>
              </a:solidFill>
              <a:latin typeface="Trebuchet MS" panose="020B0603020202020204" pitchFamily="34" charset="0"/>
            </a:endParaRPr>
          </a:p>
        </p:txBody>
      </p:sp>
    </p:spTree>
    <p:extLst>
      <p:ext uri="{BB962C8B-B14F-4D97-AF65-F5344CB8AC3E}">
        <p14:creationId xmlns:p14="http://schemas.microsoft.com/office/powerpoint/2010/main" val="2220192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49737" y="1825625"/>
            <a:ext cx="3704063" cy="1408229"/>
          </a:xfrm>
        </p:spPr>
        <p:txBody>
          <a:bodyPr>
            <a:normAutofit fontScale="55000" lnSpcReduction="20000"/>
          </a:bodyPr>
          <a:lstStyle/>
          <a:p>
            <a:r>
              <a:rPr lang="en-SG" dirty="0">
                <a:solidFill>
                  <a:schemeClr val="accent2"/>
                </a:solidFill>
              </a:rPr>
              <a:t>Orange … bat RaTG13</a:t>
            </a:r>
          </a:p>
          <a:p>
            <a:r>
              <a:rPr lang="en-SG" dirty="0">
                <a:solidFill>
                  <a:srgbClr val="FF0000"/>
                </a:solidFill>
              </a:rPr>
              <a:t>Red … </a:t>
            </a:r>
            <a:r>
              <a:rPr lang="en-SG" dirty="0" err="1">
                <a:solidFill>
                  <a:srgbClr val="FF0000"/>
                </a:solidFill>
              </a:rPr>
              <a:t>BetaCoV</a:t>
            </a:r>
            <a:r>
              <a:rPr lang="en-SG" dirty="0">
                <a:solidFill>
                  <a:srgbClr val="FF0000"/>
                </a:solidFill>
              </a:rPr>
              <a:t> 2019-2020</a:t>
            </a:r>
          </a:p>
          <a:p>
            <a:r>
              <a:rPr lang="en-SG" dirty="0">
                <a:solidFill>
                  <a:srgbClr val="0000FF"/>
                </a:solidFill>
              </a:rPr>
              <a:t>Blue … SARS </a:t>
            </a:r>
            <a:r>
              <a:rPr lang="en-SG" dirty="0" err="1">
                <a:solidFill>
                  <a:srgbClr val="0000FF"/>
                </a:solidFill>
              </a:rPr>
              <a:t>CoV</a:t>
            </a:r>
            <a:endParaRPr lang="en-SG" dirty="0">
              <a:solidFill>
                <a:srgbClr val="0000FF"/>
              </a:solidFill>
            </a:endParaRPr>
          </a:p>
          <a:p>
            <a:r>
              <a:rPr lang="en-SG" dirty="0">
                <a:solidFill>
                  <a:srgbClr val="D929DB"/>
                </a:solidFill>
              </a:rPr>
              <a:t>Purple … MERS </a:t>
            </a:r>
            <a:r>
              <a:rPr lang="en-SG" dirty="0" err="1">
                <a:solidFill>
                  <a:srgbClr val="D929DB"/>
                </a:solidFill>
              </a:rPr>
              <a:t>CoV</a:t>
            </a:r>
            <a:endParaRPr lang="en-SG" dirty="0">
              <a:solidFill>
                <a:srgbClr val="D929DB"/>
              </a:solidFill>
            </a:endParaRPr>
          </a:p>
          <a:p>
            <a:r>
              <a:rPr lang="en-SG" dirty="0">
                <a:solidFill>
                  <a:srgbClr val="00B050"/>
                </a:solidFill>
              </a:rPr>
              <a:t>Green … common cold </a:t>
            </a:r>
            <a:r>
              <a:rPr lang="en-SG" dirty="0" err="1">
                <a:solidFill>
                  <a:srgbClr val="00B050"/>
                </a:solidFill>
              </a:rPr>
              <a:t>CoV</a:t>
            </a:r>
            <a:endParaRPr lang="en-SG" dirty="0">
              <a:solidFill>
                <a:srgbClr val="00B050"/>
              </a:solidFill>
            </a:endParaRPr>
          </a:p>
        </p:txBody>
      </p:sp>
      <p:grpSp>
        <p:nvGrpSpPr>
          <p:cNvPr id="4" name="Group 3">
            <a:extLst>
              <a:ext uri="{FF2B5EF4-FFF2-40B4-BE49-F238E27FC236}">
                <a16:creationId xmlns="" xmlns:a16="http://schemas.microsoft.com/office/drawing/2014/main" id="{AEA901E1-83F3-4DDB-BCBA-2C498B8C06B1}"/>
              </a:ext>
            </a:extLst>
          </p:cNvPr>
          <p:cNvGrpSpPr/>
          <p:nvPr/>
        </p:nvGrpSpPr>
        <p:grpSpPr>
          <a:xfrm>
            <a:off x="680224" y="365125"/>
            <a:ext cx="6735337" cy="6701883"/>
            <a:chOff x="-1839951" y="808091"/>
            <a:chExt cx="6735337" cy="6049909"/>
          </a:xfrm>
        </p:grpSpPr>
        <p:pic>
          <p:nvPicPr>
            <p:cNvPr id="5" name="Picture 4">
              <a:extLst>
                <a:ext uri="{FF2B5EF4-FFF2-40B4-BE49-F238E27FC236}">
                  <a16:creationId xmlns="" xmlns:a16="http://schemas.microsoft.com/office/drawing/2014/main" id="{56A807E7-97EC-439F-AFD6-4E520D6A6BB5}"/>
                </a:ext>
              </a:extLst>
            </p:cNvPr>
            <p:cNvPicPr>
              <a:picLocks noChangeAspect="1"/>
            </p:cNvPicPr>
            <p:nvPr/>
          </p:nvPicPr>
          <p:blipFill rotWithShape="1">
            <a:blip r:embed="rId2"/>
            <a:srcRect b="3286"/>
            <a:stretch/>
          </p:blipFill>
          <p:spPr>
            <a:xfrm>
              <a:off x="-1839951" y="808091"/>
              <a:ext cx="6735337" cy="6049909"/>
            </a:xfrm>
            <a:prstGeom prst="rect">
              <a:avLst/>
            </a:prstGeom>
          </p:spPr>
        </p:pic>
        <p:sp>
          <p:nvSpPr>
            <p:cNvPr id="6" name="Rectangle 5">
              <a:extLst>
                <a:ext uri="{FF2B5EF4-FFF2-40B4-BE49-F238E27FC236}">
                  <a16:creationId xmlns="" xmlns:a16="http://schemas.microsoft.com/office/drawing/2014/main" id="{8B134B66-3DB8-4776-A51E-D7AA0C1F2E03}"/>
                </a:ext>
              </a:extLst>
            </p:cNvPr>
            <p:cNvSpPr/>
            <p:nvPr/>
          </p:nvSpPr>
          <p:spPr>
            <a:xfrm>
              <a:off x="1522440" y="3646061"/>
              <a:ext cx="1381746" cy="18608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1100" dirty="0">
                  <a:solidFill>
                    <a:srgbClr val="FF0000"/>
                  </a:solidFill>
                </a:rPr>
                <a:t>BetaCoV 2019-2020</a:t>
              </a:r>
              <a:endParaRPr lang="en-SG" sz="1100" dirty="0"/>
            </a:p>
          </p:txBody>
        </p:sp>
      </p:grpSp>
      <p:sp>
        <p:nvSpPr>
          <p:cNvPr id="10" name="Rectangle 9"/>
          <p:cNvSpPr/>
          <p:nvPr/>
        </p:nvSpPr>
        <p:spPr>
          <a:xfrm>
            <a:off x="6880302" y="3715073"/>
            <a:ext cx="4473498" cy="1477328"/>
          </a:xfrm>
          <a:prstGeom prst="rect">
            <a:avLst/>
          </a:prstGeom>
        </p:spPr>
        <p:txBody>
          <a:bodyPr wrap="square">
            <a:spAutoFit/>
          </a:bodyPr>
          <a:lstStyle/>
          <a:p>
            <a:pPr fontAlgn="base"/>
            <a:endParaRPr lang="en-SG" b="1" dirty="0"/>
          </a:p>
          <a:p>
            <a:r>
              <a:rPr lang="en-SG" dirty="0"/>
              <a:t>Genome identity to </a:t>
            </a:r>
            <a:r>
              <a:rPr lang="en-SG" dirty="0" err="1">
                <a:solidFill>
                  <a:srgbClr val="FF0000"/>
                </a:solidFill>
              </a:rPr>
              <a:t>BetaCoV</a:t>
            </a:r>
            <a:r>
              <a:rPr lang="en-SG" dirty="0"/>
              <a:t>:</a:t>
            </a:r>
          </a:p>
          <a:p>
            <a:pPr marL="285750" indent="-285750">
              <a:buFont typeface="Arial" panose="020B0604020202020204" pitchFamily="34" charset="0"/>
              <a:buChar char="•"/>
            </a:pPr>
            <a:r>
              <a:rPr lang="en-SG" dirty="0"/>
              <a:t>96% </a:t>
            </a:r>
            <a:r>
              <a:rPr lang="en-SG" dirty="0">
                <a:solidFill>
                  <a:schemeClr val="accent2"/>
                </a:solidFill>
              </a:rPr>
              <a:t>RaTG13 (nearest bat precursor)</a:t>
            </a:r>
          </a:p>
          <a:p>
            <a:pPr marL="285750" indent="-285750">
              <a:buFont typeface="Arial" panose="020B0604020202020204" pitchFamily="34" charset="0"/>
              <a:buChar char="•"/>
            </a:pPr>
            <a:r>
              <a:rPr lang="en-SG" dirty="0"/>
              <a:t>88% ZC45/ZXC21 bat precursor</a:t>
            </a:r>
          </a:p>
          <a:p>
            <a:pPr marL="285750" indent="-285750">
              <a:buFont typeface="Arial" panose="020B0604020202020204" pitchFamily="34" charset="0"/>
              <a:buChar char="•"/>
            </a:pPr>
            <a:r>
              <a:rPr lang="en-SG" dirty="0"/>
              <a:t>80% </a:t>
            </a:r>
            <a:r>
              <a:rPr lang="en-SG" dirty="0">
                <a:solidFill>
                  <a:srgbClr val="3333FF"/>
                </a:solidFill>
              </a:rPr>
              <a:t>SARS</a:t>
            </a:r>
          </a:p>
        </p:txBody>
      </p:sp>
    </p:spTree>
    <p:extLst>
      <p:ext uri="{BB962C8B-B14F-4D97-AF65-F5344CB8AC3E}">
        <p14:creationId xmlns:p14="http://schemas.microsoft.com/office/powerpoint/2010/main" val="3908405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77BBF004-E2E5-46AD-99F8-9A1041B56C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4547839" cy="4988892"/>
          </a:xfrm>
          <a:prstGeom prst="rect">
            <a:avLst/>
          </a:prstGeom>
        </p:spPr>
      </p:pic>
      <p:sp>
        <p:nvSpPr>
          <p:cNvPr id="5" name="Rectangle 4"/>
          <p:cNvSpPr/>
          <p:nvPr/>
        </p:nvSpPr>
        <p:spPr>
          <a:xfrm>
            <a:off x="6356194" y="2828836"/>
            <a:ext cx="4103650" cy="1200329"/>
          </a:xfrm>
          <a:prstGeom prst="rect">
            <a:avLst/>
          </a:prstGeom>
        </p:spPr>
        <p:txBody>
          <a:bodyPr wrap="square">
            <a:spAutoFit/>
          </a:bodyPr>
          <a:lstStyle/>
          <a:p>
            <a:r>
              <a:rPr lang="en-SG" dirty="0"/>
              <a:t>Genome identity to </a:t>
            </a:r>
            <a:r>
              <a:rPr lang="en-SG" dirty="0" err="1">
                <a:solidFill>
                  <a:srgbClr val="FF0000"/>
                </a:solidFill>
              </a:rPr>
              <a:t>BetaCoV</a:t>
            </a:r>
            <a:r>
              <a:rPr lang="en-SG" dirty="0"/>
              <a:t>:</a:t>
            </a:r>
          </a:p>
          <a:p>
            <a:pPr marL="285750" indent="-285750">
              <a:buFont typeface="Arial" panose="020B0604020202020204" pitchFamily="34" charset="0"/>
              <a:buChar char="•"/>
            </a:pPr>
            <a:r>
              <a:rPr lang="en-SG" dirty="0"/>
              <a:t>96% </a:t>
            </a:r>
            <a:r>
              <a:rPr lang="en-SG" dirty="0">
                <a:solidFill>
                  <a:schemeClr val="accent2"/>
                </a:solidFill>
              </a:rPr>
              <a:t>New nearest bat precursor</a:t>
            </a:r>
          </a:p>
          <a:p>
            <a:pPr marL="285750" indent="-285750">
              <a:buFont typeface="Arial" panose="020B0604020202020204" pitchFamily="34" charset="0"/>
              <a:buChar char="•"/>
            </a:pPr>
            <a:r>
              <a:rPr lang="en-SG" dirty="0"/>
              <a:t>88% Previous nearest bat precursor</a:t>
            </a:r>
          </a:p>
          <a:p>
            <a:pPr marL="285750" indent="-285750">
              <a:buFont typeface="Arial" panose="020B0604020202020204" pitchFamily="34" charset="0"/>
              <a:buChar char="•"/>
            </a:pPr>
            <a:r>
              <a:rPr lang="en-SG" dirty="0"/>
              <a:t>80% </a:t>
            </a:r>
            <a:r>
              <a:rPr lang="en-SG" dirty="0">
                <a:solidFill>
                  <a:srgbClr val="3333FF"/>
                </a:solidFill>
              </a:rPr>
              <a:t>SARS</a:t>
            </a:r>
          </a:p>
        </p:txBody>
      </p:sp>
    </p:spTree>
    <p:extLst>
      <p:ext uri="{BB962C8B-B14F-4D97-AF65-F5344CB8AC3E}">
        <p14:creationId xmlns:p14="http://schemas.microsoft.com/office/powerpoint/2010/main" val="233065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EE9DD7B-6F6D-4729-8AA9-276C163D3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607592"/>
            <a:ext cx="5990924" cy="5990924"/>
          </a:xfrm>
          <a:prstGeom prst="rect">
            <a:avLst/>
          </a:prstGeom>
        </p:spPr>
      </p:pic>
      <p:sp>
        <p:nvSpPr>
          <p:cNvPr id="3" name="TextBox 2">
            <a:extLst>
              <a:ext uri="{FF2B5EF4-FFF2-40B4-BE49-F238E27FC236}">
                <a16:creationId xmlns="" xmlns:a16="http://schemas.microsoft.com/office/drawing/2014/main" id="{D5FEECF7-EBB7-4CD5-A810-FECB8D8C4BE2}"/>
              </a:ext>
            </a:extLst>
          </p:cNvPr>
          <p:cNvSpPr txBox="1"/>
          <p:nvPr/>
        </p:nvSpPr>
        <p:spPr>
          <a:xfrm>
            <a:off x="6943308" y="1826632"/>
            <a:ext cx="3400023" cy="2862322"/>
          </a:xfrm>
          <a:prstGeom prst="rect">
            <a:avLst/>
          </a:prstGeom>
          <a:noFill/>
        </p:spPr>
        <p:txBody>
          <a:bodyPr wrap="square" rtlCol="0">
            <a:spAutoFit/>
          </a:bodyPr>
          <a:lstStyle/>
          <a:p>
            <a:pPr marL="285750" indent="-285750">
              <a:buFont typeface="Arial" panose="020B0604020202020204" pitchFamily="34" charset="0"/>
              <a:buChar char="•"/>
            </a:pPr>
            <a:r>
              <a:rPr lang="en-SG" sz="1600" dirty="0">
                <a:latin typeface="+mj-lt"/>
              </a:rPr>
              <a:t>Spike glycoprotein variation so far:</a:t>
            </a:r>
          </a:p>
          <a:p>
            <a:pPr lvl="1"/>
            <a:r>
              <a:rPr lang="en-SG" sz="1600" dirty="0">
                <a:solidFill>
                  <a:srgbClr val="FF0000"/>
                </a:solidFill>
                <a:latin typeface="+mj-lt"/>
              </a:rPr>
              <a:t>H58Y</a:t>
            </a:r>
          </a:p>
          <a:p>
            <a:pPr lvl="1"/>
            <a:r>
              <a:rPr lang="en-SG" sz="1400" dirty="0">
                <a:latin typeface="+mj-lt"/>
              </a:rPr>
              <a:t>Guangdong/20SF028/2020|EPI_ISL_403936|2020-01-17</a:t>
            </a:r>
          </a:p>
          <a:p>
            <a:pPr lvl="1"/>
            <a:r>
              <a:rPr lang="en-SG" sz="1400" dirty="0">
                <a:latin typeface="+mj-lt"/>
              </a:rPr>
              <a:t>Guangdong/20SF040/2020|EPI_ISL_403937|2020-01-18</a:t>
            </a:r>
          </a:p>
          <a:p>
            <a:pPr lvl="1"/>
            <a:r>
              <a:rPr lang="en-SG" sz="1600" dirty="0">
                <a:solidFill>
                  <a:srgbClr val="0000FF"/>
                </a:solidFill>
                <a:latin typeface="+mj-lt"/>
              </a:rPr>
              <a:t>F41I</a:t>
            </a:r>
          </a:p>
          <a:p>
            <a:pPr lvl="1"/>
            <a:r>
              <a:rPr lang="en-SG" sz="1400" dirty="0">
                <a:latin typeface="+mj-lt"/>
              </a:rPr>
              <a:t>Wuhan/HBCDC-HB-01/2019|EPI_ISL_402132|2019-12-30</a:t>
            </a:r>
          </a:p>
          <a:p>
            <a:pPr marL="285750" indent="-285750">
              <a:buFont typeface="Arial" panose="020B0604020202020204" pitchFamily="34" charset="0"/>
              <a:buChar char="•"/>
            </a:pPr>
            <a:endParaRPr lang="en-SG" sz="1600" dirty="0">
              <a:latin typeface="+mj-lt"/>
            </a:endParaRPr>
          </a:p>
          <a:p>
            <a:pPr marL="285750" indent="-285750">
              <a:buFont typeface="Arial" panose="020B0604020202020204" pitchFamily="34" charset="0"/>
              <a:buChar char="•"/>
            </a:pPr>
            <a:r>
              <a:rPr lang="en-SG" sz="1600" b="1" dirty="0">
                <a:solidFill>
                  <a:srgbClr val="FF0000"/>
                </a:solidFill>
                <a:latin typeface="+mj-lt"/>
              </a:rPr>
              <a:t>No mutation near the binding interface so far</a:t>
            </a:r>
          </a:p>
        </p:txBody>
      </p:sp>
      <p:sp>
        <p:nvSpPr>
          <p:cNvPr id="4" name="TextBox 3">
            <a:extLst>
              <a:ext uri="{FF2B5EF4-FFF2-40B4-BE49-F238E27FC236}">
                <a16:creationId xmlns="" xmlns:a16="http://schemas.microsoft.com/office/drawing/2014/main" id="{5338ED94-E56D-433D-B78E-83EDD29E9884}"/>
              </a:ext>
            </a:extLst>
          </p:cNvPr>
          <p:cNvSpPr txBox="1"/>
          <p:nvPr/>
        </p:nvSpPr>
        <p:spPr>
          <a:xfrm>
            <a:off x="7466628" y="6269366"/>
            <a:ext cx="1486304" cy="246221"/>
          </a:xfrm>
          <a:prstGeom prst="rect">
            <a:avLst/>
          </a:prstGeom>
          <a:noFill/>
        </p:spPr>
        <p:txBody>
          <a:bodyPr wrap="none" rtlCol="0">
            <a:spAutoFit/>
          </a:bodyPr>
          <a:lstStyle/>
          <a:p>
            <a:r>
              <a:rPr lang="en-SG" sz="1000" dirty="0">
                <a:solidFill>
                  <a:schemeClr val="bg1">
                    <a:lumMod val="65000"/>
                  </a:schemeClr>
                </a:solidFill>
                <a:latin typeface="+mj-lt"/>
              </a:rPr>
              <a:t>by BII, A*STAR Singapore</a:t>
            </a:r>
          </a:p>
        </p:txBody>
      </p:sp>
      <p:pic>
        <p:nvPicPr>
          <p:cNvPr id="5" name="Picture 4">
            <a:extLst>
              <a:ext uri="{FF2B5EF4-FFF2-40B4-BE49-F238E27FC236}">
                <a16:creationId xmlns="" xmlns:a16="http://schemas.microsoft.com/office/drawing/2014/main" id="{C5B083CC-9625-4BD4-B10A-EF589F0AE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0951" y="6007457"/>
            <a:ext cx="1273650" cy="424550"/>
          </a:xfrm>
          <a:prstGeom prst="rect">
            <a:avLst/>
          </a:prstGeom>
          <a:effectLst>
            <a:outerShdw blurRad="50800" dist="38100" dir="3300000" sx="103000" sy="103000" algn="ctr" rotWithShape="0">
              <a:srgbClr val="000000">
                <a:alpha val="43000"/>
              </a:srgbClr>
            </a:outerShdw>
            <a:reflection stA="45000" endPos="65000" dir="5400000" sy="-100000" algn="bl" rotWithShape="0"/>
          </a:effectLst>
        </p:spPr>
      </p:pic>
      <p:sp>
        <p:nvSpPr>
          <p:cNvPr id="6" name="TextBox 5">
            <a:extLst>
              <a:ext uri="{FF2B5EF4-FFF2-40B4-BE49-F238E27FC236}">
                <a16:creationId xmlns="" xmlns:a16="http://schemas.microsoft.com/office/drawing/2014/main" id="{3FE27A53-F19C-4F18-BD19-37B6F4CF5A22}"/>
              </a:ext>
            </a:extLst>
          </p:cNvPr>
          <p:cNvSpPr txBox="1"/>
          <p:nvPr/>
        </p:nvSpPr>
        <p:spPr>
          <a:xfrm>
            <a:off x="1696806" y="307024"/>
            <a:ext cx="8784450" cy="461665"/>
          </a:xfrm>
          <a:prstGeom prst="rect">
            <a:avLst/>
          </a:prstGeom>
          <a:noFill/>
        </p:spPr>
        <p:txBody>
          <a:bodyPr wrap="square" rtlCol="0">
            <a:spAutoFit/>
          </a:bodyPr>
          <a:lstStyle/>
          <a:p>
            <a:r>
              <a:rPr lang="en-SG" sz="2400" b="1" dirty="0">
                <a:latin typeface="+mj-lt"/>
              </a:rPr>
              <a:t>Receptor binding surveillance for current sequences</a:t>
            </a:r>
          </a:p>
        </p:txBody>
      </p:sp>
      <p:sp>
        <p:nvSpPr>
          <p:cNvPr id="8" name="Rectangle 7">
            <a:extLst>
              <a:ext uri="{FF2B5EF4-FFF2-40B4-BE49-F238E27FC236}">
                <a16:creationId xmlns="" xmlns:a16="http://schemas.microsoft.com/office/drawing/2014/main" id="{B83A8575-A4EC-402B-A117-3B35FE77C869}"/>
              </a:ext>
            </a:extLst>
          </p:cNvPr>
          <p:cNvSpPr/>
          <p:nvPr/>
        </p:nvSpPr>
        <p:spPr>
          <a:xfrm>
            <a:off x="6802244" y="1030273"/>
            <a:ext cx="4127074" cy="6001643"/>
          </a:xfrm>
          <a:prstGeom prst="rect">
            <a:avLst/>
          </a:prstGeom>
        </p:spPr>
        <p:txBody>
          <a:bodyPr wrap="square">
            <a:spAutoFit/>
          </a:bodyPr>
          <a:lstStyle/>
          <a:p>
            <a:r>
              <a:rPr lang="en-SG" sz="1600" dirty="0">
                <a:solidFill>
                  <a:srgbClr val="0DE5E5"/>
                </a:solidFill>
              </a:rPr>
              <a:t>Cyan … ACE2 human host receptor</a:t>
            </a:r>
          </a:p>
          <a:p>
            <a:r>
              <a:rPr lang="en-SG" sz="1600" dirty="0" err="1">
                <a:solidFill>
                  <a:schemeClr val="bg1">
                    <a:lumMod val="50000"/>
                  </a:schemeClr>
                </a:solidFill>
              </a:rPr>
              <a:t>Gray</a:t>
            </a:r>
            <a:r>
              <a:rPr lang="en-SG" sz="1600" dirty="0">
                <a:solidFill>
                  <a:schemeClr val="bg1">
                    <a:lumMod val="50000"/>
                  </a:schemeClr>
                </a:solidFill>
              </a:rPr>
              <a:t> … </a:t>
            </a:r>
            <a:r>
              <a:rPr lang="en-SG" sz="1600" dirty="0" err="1">
                <a:solidFill>
                  <a:schemeClr val="bg1">
                    <a:lumMod val="50000"/>
                  </a:schemeClr>
                </a:solidFill>
              </a:rPr>
              <a:t>CoV</a:t>
            </a:r>
            <a:r>
              <a:rPr lang="en-SG" sz="1600" dirty="0">
                <a:solidFill>
                  <a:schemeClr val="bg1">
                    <a:lumMod val="50000"/>
                  </a:schemeClr>
                </a:solidFill>
              </a:rPr>
              <a:t> spike </a:t>
            </a:r>
            <a:r>
              <a:rPr lang="en-SG" sz="1600" dirty="0" smtClean="0">
                <a:solidFill>
                  <a:schemeClr val="bg1">
                    <a:lumMod val="50000"/>
                  </a:schemeClr>
                </a:solidFill>
              </a:rPr>
              <a:t>glycoprotein</a:t>
            </a:r>
          </a:p>
          <a:p>
            <a:endParaRPr lang="en-SG" sz="1600" dirty="0">
              <a:solidFill>
                <a:schemeClr val="bg1">
                  <a:lumMod val="50000"/>
                </a:schemeClr>
              </a:solidFill>
            </a:endParaRPr>
          </a:p>
          <a:p>
            <a:endParaRPr lang="en-SG" sz="1600" dirty="0" smtClean="0">
              <a:solidFill>
                <a:schemeClr val="bg1">
                  <a:lumMod val="50000"/>
                </a:schemeClr>
              </a:solidFill>
            </a:endParaRPr>
          </a:p>
          <a:p>
            <a:endParaRPr lang="en-SG" sz="1600" dirty="0" smtClean="0">
              <a:solidFill>
                <a:schemeClr val="bg1">
                  <a:lumMod val="50000"/>
                </a:schemeClr>
              </a:solidFill>
            </a:endParaRPr>
          </a:p>
          <a:p>
            <a:endParaRPr lang="en-SG" sz="1600" dirty="0" smtClean="0">
              <a:solidFill>
                <a:schemeClr val="bg1">
                  <a:lumMod val="50000"/>
                </a:schemeClr>
              </a:solidFill>
            </a:endParaRPr>
          </a:p>
          <a:p>
            <a:endParaRPr lang="en-SG" sz="1600" dirty="0" smtClean="0">
              <a:solidFill>
                <a:schemeClr val="bg1">
                  <a:lumMod val="50000"/>
                </a:schemeClr>
              </a:solidFill>
            </a:endParaRPr>
          </a:p>
          <a:p>
            <a:endParaRPr lang="en-SG" sz="1600" dirty="0" smtClean="0">
              <a:solidFill>
                <a:schemeClr val="bg1">
                  <a:lumMod val="50000"/>
                </a:schemeClr>
              </a:solidFill>
            </a:endParaRPr>
          </a:p>
          <a:p>
            <a:endParaRPr lang="en-SG" sz="1600" dirty="0" smtClean="0">
              <a:solidFill>
                <a:schemeClr val="bg1">
                  <a:lumMod val="50000"/>
                </a:schemeClr>
              </a:solidFill>
            </a:endParaRPr>
          </a:p>
          <a:p>
            <a:endParaRPr lang="en-SG" sz="1600" dirty="0" smtClean="0">
              <a:solidFill>
                <a:schemeClr val="bg1">
                  <a:lumMod val="50000"/>
                </a:schemeClr>
              </a:solidFill>
            </a:endParaRPr>
          </a:p>
          <a:p>
            <a:endParaRPr lang="en-SG" sz="1600" dirty="0" smtClean="0">
              <a:solidFill>
                <a:schemeClr val="bg1">
                  <a:lumMod val="50000"/>
                </a:schemeClr>
              </a:solidFill>
            </a:endParaRPr>
          </a:p>
          <a:p>
            <a:endParaRPr lang="en-SG" sz="1600" dirty="0" smtClean="0">
              <a:solidFill>
                <a:schemeClr val="bg1">
                  <a:lumMod val="50000"/>
                </a:schemeClr>
              </a:solidFill>
            </a:endParaRPr>
          </a:p>
          <a:p>
            <a:endParaRPr lang="en-SG" sz="1600" dirty="0">
              <a:solidFill>
                <a:schemeClr val="bg1">
                  <a:lumMod val="50000"/>
                </a:schemeClr>
              </a:solidFill>
            </a:endParaRPr>
          </a:p>
          <a:p>
            <a:endParaRPr lang="en-SG" sz="1600" dirty="0" smtClean="0">
              <a:solidFill>
                <a:schemeClr val="bg1">
                  <a:lumMod val="50000"/>
                </a:schemeClr>
              </a:solidFill>
            </a:endParaRPr>
          </a:p>
          <a:p>
            <a:endParaRPr lang="en-SG" sz="1600" dirty="0">
              <a:solidFill>
                <a:schemeClr val="bg1">
                  <a:lumMod val="50000"/>
                </a:schemeClr>
              </a:solidFill>
            </a:endParaRPr>
          </a:p>
          <a:p>
            <a:pPr marL="285750" indent="-285750">
              <a:buFont typeface="Arial" panose="020B0604020202020204" pitchFamily="34" charset="0"/>
              <a:buChar char="•"/>
            </a:pPr>
            <a:r>
              <a:rPr lang="en-SG" sz="1600" smtClean="0"/>
              <a:t>Surface </a:t>
            </a:r>
            <a:r>
              <a:rPr lang="en-SG" sz="1600" dirty="0"/>
              <a:t>proteins are 76% and 98% identical, respectively</a:t>
            </a:r>
          </a:p>
          <a:p>
            <a:pPr marL="285750" indent="-285750">
              <a:buFont typeface="Arial" panose="020B0604020202020204" pitchFamily="34" charset="0"/>
              <a:buChar char="•"/>
            </a:pPr>
            <a:r>
              <a:rPr lang="en-SG" sz="1600" dirty="0"/>
              <a:t>Antigenic surface highly divergent compared to SARS</a:t>
            </a:r>
          </a:p>
          <a:p>
            <a:pPr marL="285750" indent="-285750">
              <a:buFont typeface="Arial" panose="020B0604020202020204" pitchFamily="34" charset="0"/>
              <a:buChar char="•"/>
            </a:pPr>
            <a:r>
              <a:rPr lang="en-SG" sz="1600" dirty="0"/>
              <a:t>Bat </a:t>
            </a:r>
            <a:r>
              <a:rPr lang="en-SG" sz="1600" dirty="0" err="1"/>
              <a:t>precurser</a:t>
            </a:r>
            <a:r>
              <a:rPr lang="en-SG" sz="1600" dirty="0"/>
              <a:t> differences in receptor binding interface indicative of changes that allowed host switch</a:t>
            </a:r>
          </a:p>
          <a:p>
            <a:endParaRPr lang="en-SG" sz="1600" dirty="0">
              <a:solidFill>
                <a:schemeClr val="bg1">
                  <a:lumMod val="50000"/>
                </a:schemeClr>
              </a:solidFill>
            </a:endParaRPr>
          </a:p>
          <a:p>
            <a:endParaRPr lang="en-SG" sz="1600" dirty="0">
              <a:solidFill>
                <a:schemeClr val="bg1">
                  <a:lumMod val="50000"/>
                </a:schemeClr>
              </a:solidFill>
            </a:endParaRPr>
          </a:p>
        </p:txBody>
      </p:sp>
      <p:sp>
        <p:nvSpPr>
          <p:cNvPr id="9" name="TextBox 8">
            <a:extLst>
              <a:ext uri="{FF2B5EF4-FFF2-40B4-BE49-F238E27FC236}">
                <a16:creationId xmlns="" xmlns:a16="http://schemas.microsoft.com/office/drawing/2014/main" id="{17A688F2-23F8-4514-9730-0A9F97F13D93}"/>
              </a:ext>
            </a:extLst>
          </p:cNvPr>
          <p:cNvSpPr txBox="1"/>
          <p:nvPr/>
        </p:nvSpPr>
        <p:spPr>
          <a:xfrm>
            <a:off x="1724726" y="5639881"/>
            <a:ext cx="1732194" cy="861774"/>
          </a:xfrm>
          <a:prstGeom prst="rect">
            <a:avLst/>
          </a:prstGeom>
          <a:noFill/>
        </p:spPr>
        <p:txBody>
          <a:bodyPr wrap="square" rtlCol="0">
            <a:spAutoFit/>
          </a:bodyPr>
          <a:lstStyle/>
          <a:p>
            <a:r>
              <a:rPr lang="en-SG" sz="1000" dirty="0">
                <a:solidFill>
                  <a:schemeClr val="bg1">
                    <a:lumMod val="65000"/>
                  </a:schemeClr>
                </a:solidFill>
              </a:rPr>
              <a:t>We gratefully acknowledge the Authors from Originating and Submitting laboratories of sequence data on which the analysis is based.</a:t>
            </a:r>
          </a:p>
        </p:txBody>
      </p:sp>
    </p:spTree>
    <p:extLst>
      <p:ext uri="{BB962C8B-B14F-4D97-AF65-F5344CB8AC3E}">
        <p14:creationId xmlns:p14="http://schemas.microsoft.com/office/powerpoint/2010/main" val="920183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have new viruses in this family </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Coronaviruses are zoonotic</a:t>
            </a:r>
            <a:r>
              <a:rPr lang="en-US" dirty="0"/>
              <a:t>, meaning they are transmitted between animals and </a:t>
            </a:r>
            <a:r>
              <a:rPr lang="en-US" dirty="0" err="1" smtClean="0"/>
              <a:t>people.Several</a:t>
            </a:r>
            <a:r>
              <a:rPr lang="en-US" dirty="0" smtClean="0"/>
              <a:t> </a:t>
            </a:r>
            <a:r>
              <a:rPr lang="en-US" dirty="0"/>
              <a:t>known coronaviruses are circulating in animals that have not yet infected humans. </a:t>
            </a:r>
            <a:endParaRPr lang="en-US" dirty="0" smtClean="0"/>
          </a:p>
          <a:p>
            <a:r>
              <a:rPr lang="en-US" dirty="0" smtClean="0">
                <a:solidFill>
                  <a:schemeClr val="accent2"/>
                </a:solidFill>
              </a:rPr>
              <a:t>An </a:t>
            </a:r>
            <a:r>
              <a:rPr lang="en-US" dirty="0">
                <a:solidFill>
                  <a:schemeClr val="accent2"/>
                </a:solidFill>
              </a:rPr>
              <a:t>unusually large RNA </a:t>
            </a:r>
            <a:r>
              <a:rPr lang="en-US" dirty="0" smtClean="0">
                <a:solidFill>
                  <a:schemeClr val="accent2"/>
                </a:solidFill>
              </a:rPr>
              <a:t>genome </a:t>
            </a:r>
            <a:r>
              <a:rPr lang="en-US" dirty="0" smtClean="0"/>
              <a:t>26-32 kb , </a:t>
            </a:r>
            <a:r>
              <a:rPr lang="en-US" dirty="0"/>
              <a:t>and In comparing with the genomes of all other RNA </a:t>
            </a:r>
            <a:r>
              <a:rPr lang="en-US" dirty="0" smtClean="0"/>
              <a:t>viruses have the largest genome. </a:t>
            </a:r>
            <a:r>
              <a:rPr lang="en-US" dirty="0"/>
              <a:t>coronavirus genomes contain </a:t>
            </a:r>
            <a:r>
              <a:rPr lang="en-US" dirty="0" err="1"/>
              <a:t>cis</a:t>
            </a:r>
            <a:r>
              <a:rPr lang="en-US" dirty="0"/>
              <a:t>-acting RNA elements that ensure the specific replication of viral </a:t>
            </a:r>
            <a:r>
              <a:rPr lang="en-US" dirty="0" smtClean="0"/>
              <a:t>RNA</a:t>
            </a:r>
            <a:endParaRPr lang="en-US" dirty="0"/>
          </a:p>
          <a:p>
            <a:r>
              <a:rPr lang="en-US" dirty="0" smtClean="0"/>
              <a:t>Like other RNA viruses has the potential for mutation. </a:t>
            </a:r>
          </a:p>
        </p:txBody>
      </p:sp>
    </p:spTree>
    <p:extLst>
      <p:ext uri="{BB962C8B-B14F-4D97-AF65-F5344CB8AC3E}">
        <p14:creationId xmlns:p14="http://schemas.microsoft.com/office/powerpoint/2010/main" val="2248187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Collection</a:t>
            </a:r>
            <a:endParaRPr lang="en-US" dirty="0"/>
          </a:p>
        </p:txBody>
      </p:sp>
      <p:sp>
        <p:nvSpPr>
          <p:cNvPr id="3" name="Content Placeholder 2"/>
          <p:cNvSpPr>
            <a:spLocks noGrp="1"/>
          </p:cNvSpPr>
          <p:nvPr>
            <p:ph idx="1"/>
          </p:nvPr>
        </p:nvSpPr>
        <p:spPr/>
        <p:txBody>
          <a:bodyPr>
            <a:normAutofit/>
          </a:bodyPr>
          <a:lstStyle/>
          <a:p>
            <a:r>
              <a:rPr lang="en-US" dirty="0" smtClean="0"/>
              <a:t>Throat swabs is routine specimen but some times we receive endotracheal </a:t>
            </a:r>
            <a:r>
              <a:rPr lang="en-US" dirty="0"/>
              <a:t>aspirates or </a:t>
            </a:r>
            <a:r>
              <a:rPr lang="en-US" dirty="0" err="1"/>
              <a:t>bronchoalveolar</a:t>
            </a:r>
            <a:r>
              <a:rPr lang="en-US" dirty="0"/>
              <a:t> </a:t>
            </a:r>
            <a:r>
              <a:rPr lang="en-US" dirty="0" smtClean="0"/>
              <a:t>lavages or </a:t>
            </a:r>
            <a:r>
              <a:rPr lang="en-US" dirty="0" err="1" smtClean="0"/>
              <a:t>necrospy</a:t>
            </a:r>
            <a:r>
              <a:rPr lang="en-US" dirty="0" smtClean="0"/>
              <a:t>.</a:t>
            </a:r>
          </a:p>
          <a:p>
            <a:r>
              <a:rPr lang="en-US" dirty="0"/>
              <a:t>Use only sterile </a:t>
            </a:r>
            <a:r>
              <a:rPr lang="en-US" dirty="0" err="1"/>
              <a:t>dacron</a:t>
            </a:r>
            <a:r>
              <a:rPr lang="en-US" dirty="0"/>
              <a:t>, rayon or polyester </a:t>
            </a:r>
            <a:r>
              <a:rPr lang="en-US" dirty="0" err="1"/>
              <a:t>fibre</a:t>
            </a:r>
            <a:r>
              <a:rPr lang="en-US" dirty="0"/>
              <a:t> swab. </a:t>
            </a:r>
            <a:endParaRPr lang="en-US" dirty="0" smtClean="0"/>
          </a:p>
          <a:p>
            <a:r>
              <a:rPr lang="en-US" dirty="0" smtClean="0"/>
              <a:t>We know that cotton </a:t>
            </a:r>
            <a:r>
              <a:rPr lang="en-US" dirty="0"/>
              <a:t>swabs, or swabs with wooden stick should not be used because they may contain substances that inactivate some viruses and inhibit PCR </a:t>
            </a:r>
            <a:r>
              <a:rPr lang="en-US" dirty="0" smtClean="0"/>
              <a:t>testing but </a:t>
            </a:r>
            <a:r>
              <a:rPr lang="en-US" dirty="0"/>
              <a:t> </a:t>
            </a:r>
            <a:r>
              <a:rPr lang="en-US" dirty="0" smtClean="0"/>
              <a:t>some time if they have not access to the </a:t>
            </a:r>
            <a:r>
              <a:rPr lang="en-US" dirty="0" err="1" smtClean="0"/>
              <a:t>dacron</a:t>
            </a:r>
            <a:r>
              <a:rPr lang="en-US" dirty="0" smtClean="0"/>
              <a:t> swab may use cotton swab.</a:t>
            </a:r>
            <a:endParaRPr lang="en-US" dirty="0"/>
          </a:p>
        </p:txBody>
      </p:sp>
    </p:spTree>
    <p:extLst>
      <p:ext uri="{BB962C8B-B14F-4D97-AF65-F5344CB8AC3E}">
        <p14:creationId xmlns:p14="http://schemas.microsoft.com/office/powerpoint/2010/main" val="2279047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Viral Transport Media </a:t>
            </a:r>
            <a:endParaRPr lang="en-US" dirty="0"/>
          </a:p>
        </p:txBody>
      </p:sp>
      <p:sp>
        <p:nvSpPr>
          <p:cNvPr id="3" name="Text Placeholder 2"/>
          <p:cNvSpPr>
            <a:spLocks noGrp="1"/>
          </p:cNvSpPr>
          <p:nvPr>
            <p:ph type="body" idx="1"/>
          </p:nvPr>
        </p:nvSpPr>
        <p:spPr/>
        <p:txBody>
          <a:bodyPr>
            <a:normAutofit/>
          </a:bodyPr>
          <a:lstStyle/>
          <a:p>
            <a:pPr algn="ctr"/>
            <a:r>
              <a:rPr lang="en-US" dirty="0" smtClean="0"/>
              <a:t>NIC prepare VTM  for country </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9600" y="2584616"/>
            <a:ext cx="5386917" cy="3080974"/>
          </a:xfrm>
        </p:spPr>
      </p:pic>
      <p:sp>
        <p:nvSpPr>
          <p:cNvPr id="5" name="Text Placeholder 4"/>
          <p:cNvSpPr>
            <a:spLocks noGrp="1"/>
          </p:cNvSpPr>
          <p:nvPr>
            <p:ph type="body" sz="quarter" idx="3"/>
          </p:nvPr>
        </p:nvSpPr>
        <p:spPr/>
        <p:txBody>
          <a:bodyPr/>
          <a:lstStyle/>
          <a:p>
            <a:r>
              <a:rPr lang="en-US" dirty="0" smtClean="0"/>
              <a:t>Patient  specimen with ID </a:t>
            </a:r>
            <a:endParaRPr lang="en-US" dirty="0"/>
          </a:p>
        </p:txBody>
      </p:sp>
      <p:pic>
        <p:nvPicPr>
          <p:cNvPr id="10" name="Content Placeholder 9"/>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911750" y="2584616"/>
            <a:ext cx="3952268" cy="3080974"/>
          </a:xfrm>
        </p:spPr>
      </p:pic>
    </p:spTree>
    <p:extLst>
      <p:ext uri="{BB962C8B-B14F-4D97-AF65-F5344CB8AC3E}">
        <p14:creationId xmlns:p14="http://schemas.microsoft.com/office/powerpoint/2010/main" val="1093532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FF0000"/>
                </a:solidFill>
              </a:rPr>
              <a:t>Samples to be collected (see Table 1 for details on sample collection and </a:t>
            </a:r>
            <a:r>
              <a:rPr lang="en-US" sz="3200" b="1" dirty="0" smtClean="0">
                <a:solidFill>
                  <a:srgbClr val="FF0000"/>
                </a:solidFill>
              </a:rPr>
              <a:t>storage</a:t>
            </a:r>
            <a:endParaRPr lang="en-US" sz="3200"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Respiratory </a:t>
            </a:r>
            <a:r>
              <a:rPr lang="en-US" dirty="0" smtClean="0"/>
              <a:t>material:</a:t>
            </a:r>
          </a:p>
          <a:p>
            <a:r>
              <a:rPr lang="en-US" dirty="0" smtClean="0"/>
              <a:t>nasopharyngeal </a:t>
            </a:r>
            <a:r>
              <a:rPr lang="en-US" dirty="0"/>
              <a:t>and </a:t>
            </a:r>
            <a:r>
              <a:rPr lang="en-US" dirty="0" err="1"/>
              <a:t>oropharyngeal</a:t>
            </a:r>
            <a:r>
              <a:rPr lang="en-US" dirty="0"/>
              <a:t> </a:t>
            </a:r>
            <a:r>
              <a:rPr lang="en-US" dirty="0" smtClean="0">
                <a:solidFill>
                  <a:schemeClr val="accent5">
                    <a:lumMod val="60000"/>
                    <a:lumOff val="40000"/>
                  </a:schemeClr>
                </a:solidFill>
              </a:rPr>
              <a:t>(</a:t>
            </a:r>
            <a:r>
              <a:rPr lang="en-US" dirty="0" err="1" smtClean="0">
                <a:solidFill>
                  <a:schemeClr val="accent5">
                    <a:lumMod val="60000"/>
                    <a:lumOff val="40000"/>
                  </a:schemeClr>
                </a:solidFill>
              </a:rPr>
              <a:t>dacron</a:t>
            </a:r>
            <a:r>
              <a:rPr lang="en-US" dirty="0" smtClean="0">
                <a:solidFill>
                  <a:schemeClr val="accent5">
                    <a:lumMod val="60000"/>
                    <a:lumOff val="40000"/>
                  </a:schemeClr>
                </a:solidFill>
              </a:rPr>
              <a:t> </a:t>
            </a:r>
            <a:r>
              <a:rPr lang="en-US" dirty="0">
                <a:solidFill>
                  <a:schemeClr val="accent5">
                    <a:lumMod val="60000"/>
                    <a:lumOff val="40000"/>
                  </a:schemeClr>
                </a:solidFill>
              </a:rPr>
              <a:t>or polyester </a:t>
            </a:r>
            <a:r>
              <a:rPr lang="en-US" dirty="0" smtClean="0">
                <a:solidFill>
                  <a:schemeClr val="accent5">
                    <a:lumMod val="60000"/>
                    <a:lumOff val="40000"/>
                  </a:schemeClr>
                </a:solidFill>
              </a:rPr>
              <a:t>swabs in VTM). </a:t>
            </a:r>
          </a:p>
          <a:p>
            <a:r>
              <a:rPr lang="en-US" dirty="0" smtClean="0"/>
              <a:t>endotracheal </a:t>
            </a:r>
            <a:r>
              <a:rPr lang="en-US" dirty="0"/>
              <a:t>aspirate or </a:t>
            </a:r>
            <a:r>
              <a:rPr lang="en-US" dirty="0" err="1"/>
              <a:t>bronchoalveolar</a:t>
            </a:r>
            <a:r>
              <a:rPr lang="en-US" dirty="0"/>
              <a:t> </a:t>
            </a:r>
            <a:r>
              <a:rPr lang="en-US" dirty="0" smtClean="0"/>
              <a:t>lavage in </a:t>
            </a:r>
            <a:r>
              <a:rPr lang="en-US" dirty="0"/>
              <a:t>patients with more severe respiratory </a:t>
            </a:r>
            <a:r>
              <a:rPr lang="en-US" dirty="0" smtClean="0"/>
              <a:t>disease  (</a:t>
            </a:r>
            <a:r>
              <a:rPr lang="en-US" dirty="0" smtClean="0">
                <a:solidFill>
                  <a:srgbClr val="FF0000"/>
                </a:solidFill>
              </a:rPr>
              <a:t>sterile container with VTM)</a:t>
            </a:r>
          </a:p>
          <a:p>
            <a:r>
              <a:rPr lang="en-US" dirty="0" smtClean="0">
                <a:solidFill>
                  <a:schemeClr val="accent5">
                    <a:lumMod val="75000"/>
                  </a:schemeClr>
                </a:solidFill>
              </a:rPr>
              <a:t>Sputum – Sterile container </a:t>
            </a:r>
            <a:endParaRPr lang="en-US" dirty="0">
              <a:solidFill>
                <a:schemeClr val="accent5">
                  <a:lumMod val="75000"/>
                </a:schemeClr>
              </a:solidFill>
            </a:endParaRPr>
          </a:p>
        </p:txBody>
      </p:sp>
    </p:spTree>
    <p:extLst>
      <p:ext uri="{BB962C8B-B14F-4D97-AF65-F5344CB8AC3E}">
        <p14:creationId xmlns:p14="http://schemas.microsoft.com/office/powerpoint/2010/main" val="374439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Information to be recorded:</a:t>
            </a:r>
          </a:p>
        </p:txBody>
      </p:sp>
      <p:sp>
        <p:nvSpPr>
          <p:cNvPr id="3" name="Content Placeholder 2"/>
          <p:cNvSpPr>
            <a:spLocks noGrp="1"/>
          </p:cNvSpPr>
          <p:nvPr>
            <p:ph idx="1"/>
          </p:nvPr>
        </p:nvSpPr>
        <p:spPr>
          <a:xfrm>
            <a:off x="760141" y="1803322"/>
            <a:ext cx="10515600" cy="4351338"/>
          </a:xfrm>
        </p:spPr>
        <p:txBody>
          <a:bodyPr>
            <a:normAutofit fontScale="92500"/>
          </a:bodyPr>
          <a:lstStyle/>
          <a:p>
            <a:r>
              <a:rPr lang="en-US" dirty="0" smtClean="0"/>
              <a:t> </a:t>
            </a:r>
            <a:r>
              <a:rPr lang="en-US" dirty="0"/>
              <a:t>name, date of birth, sex and residential address, unique identification number, other useful information (e.g. patient hospital number, surveillance identification number, name of hospital, hospital address, room number, physicians’ name and contact information, name and address for report recipient), </a:t>
            </a:r>
            <a:endParaRPr lang="en-US" dirty="0" smtClean="0"/>
          </a:p>
          <a:p>
            <a:r>
              <a:rPr lang="en-US" dirty="0" smtClean="0"/>
              <a:t> </a:t>
            </a:r>
            <a:r>
              <a:rPr lang="en-US" dirty="0"/>
              <a:t>Date and time of sample collection, </a:t>
            </a:r>
            <a:endParaRPr lang="en-US" dirty="0" smtClean="0"/>
          </a:p>
          <a:p>
            <a:r>
              <a:rPr lang="en-US" dirty="0" smtClean="0"/>
              <a:t> </a:t>
            </a:r>
            <a:r>
              <a:rPr lang="en-US" dirty="0"/>
              <a:t>Anatomical site and location of specimen collection, </a:t>
            </a:r>
            <a:endParaRPr lang="en-US" dirty="0" smtClean="0"/>
          </a:p>
          <a:p>
            <a:r>
              <a:rPr lang="en-US" dirty="0" smtClean="0"/>
              <a:t> </a:t>
            </a:r>
            <a:r>
              <a:rPr lang="en-US" dirty="0"/>
              <a:t>Tests requested, </a:t>
            </a:r>
            <a:endParaRPr lang="en-US" dirty="0" smtClean="0"/>
          </a:p>
          <a:p>
            <a:r>
              <a:rPr lang="en-US" dirty="0" smtClean="0"/>
              <a:t> </a:t>
            </a:r>
            <a:r>
              <a:rPr lang="en-US" dirty="0"/>
              <a:t>Clinical symptoms and relevant patient history (including vaccination and antimicrobial therapies received, epidemiological information, risk factors).</a:t>
            </a:r>
          </a:p>
        </p:txBody>
      </p:sp>
    </p:spTree>
    <p:extLst>
      <p:ext uri="{BB962C8B-B14F-4D97-AF65-F5344CB8AC3E}">
        <p14:creationId xmlns:p14="http://schemas.microsoft.com/office/powerpoint/2010/main" val="1000427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Laboratory Diagnosis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a:t>Laboratories may desire to use a pan-coronavirus assay for amplification followed by sequencing of </a:t>
            </a:r>
            <a:r>
              <a:rPr lang="en-US" dirty="0" err="1"/>
              <a:t>amplicons</a:t>
            </a:r>
            <a:r>
              <a:rPr lang="en-US" dirty="0"/>
              <a:t> from non-conserved regions for characterization and confirmation. </a:t>
            </a:r>
            <a:endParaRPr lang="en-US" dirty="0" smtClean="0"/>
          </a:p>
          <a:p>
            <a:r>
              <a:rPr lang="en-US" dirty="0" smtClean="0"/>
              <a:t>The </a:t>
            </a:r>
            <a:r>
              <a:rPr lang="en-US" dirty="0"/>
              <a:t>importance of the need for confirmation of results of testing with pan-coronavirus primers is underscored by the fact that four human coronaviruses (</a:t>
            </a:r>
            <a:r>
              <a:rPr lang="en-US" dirty="0" err="1"/>
              <a:t>HcoVs</a:t>
            </a:r>
            <a:r>
              <a:rPr lang="en-US" dirty="0"/>
              <a:t>) are endemic globally: HCoV-229E, HCoV-NL63, HCoV-HKU1 as well as HCoV-OC43</a:t>
            </a:r>
            <a:r>
              <a:rPr lang="en-US" dirty="0" smtClean="0"/>
              <a:t>.</a:t>
            </a:r>
          </a:p>
          <a:p>
            <a:endParaRPr lang="en-US" dirty="0" smtClean="0"/>
          </a:p>
          <a:p>
            <a:r>
              <a:rPr lang="en-US" dirty="0"/>
              <a:t>Alternatively, amplification and detection of 2019-nCoV specific sequences can be diagnostic without the necessity for further sequencing.</a:t>
            </a:r>
          </a:p>
        </p:txBody>
      </p:sp>
    </p:spTree>
    <p:extLst>
      <p:ext uri="{BB962C8B-B14F-4D97-AF65-F5344CB8AC3E}">
        <p14:creationId xmlns:p14="http://schemas.microsoft.com/office/powerpoint/2010/main" val="638741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genome of </a:t>
            </a:r>
            <a:r>
              <a:rPr lang="en-US" dirty="0" err="1" smtClean="0"/>
              <a:t>Coronaviridae</a:t>
            </a:r>
            <a:endParaRPr lang="en-US" dirty="0"/>
          </a:p>
        </p:txBody>
      </p:sp>
      <p:pic>
        <p:nvPicPr>
          <p:cNvPr id="4" name="Picture 2" descr="Image result for Full genome of coronavirus&qu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1217" y="1825625"/>
            <a:ext cx="105349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22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err="1" smtClean="0"/>
              <a:t>Intoduction</a:t>
            </a:r>
            <a:endParaRPr lang="en-US" sz="4800" b="1" dirty="0"/>
          </a:p>
        </p:txBody>
      </p:sp>
      <p:sp>
        <p:nvSpPr>
          <p:cNvPr id="3" name="Content Placeholder 2"/>
          <p:cNvSpPr>
            <a:spLocks noGrp="1"/>
          </p:cNvSpPr>
          <p:nvPr>
            <p:ph idx="1"/>
          </p:nvPr>
        </p:nvSpPr>
        <p:spPr>
          <a:xfrm>
            <a:off x="838200" y="1894113"/>
            <a:ext cx="10515600" cy="4282849"/>
          </a:xfrm>
        </p:spPr>
        <p:txBody>
          <a:bodyPr>
            <a:noAutofit/>
          </a:bodyPr>
          <a:lstStyle/>
          <a:p>
            <a:r>
              <a:rPr lang="en-US" sz="3200" dirty="0" smtClean="0"/>
              <a:t>Despite remarkable advances in medical science and treatment during 20</a:t>
            </a:r>
            <a:r>
              <a:rPr lang="en-US" sz="3200" baseline="30000" dirty="0" smtClean="0"/>
              <a:t>th</a:t>
            </a:r>
            <a:r>
              <a:rPr lang="en-US" sz="3200" dirty="0" smtClean="0"/>
              <a:t> century, infectious diseases remain the leading  cause of death worldwide</a:t>
            </a:r>
          </a:p>
          <a:p>
            <a:r>
              <a:rPr lang="en-US" sz="3600" b="1" i="1" dirty="0" smtClean="0">
                <a:solidFill>
                  <a:schemeClr val="accent6">
                    <a:lumMod val="75000"/>
                  </a:schemeClr>
                </a:solidFill>
              </a:rPr>
              <a:t>Emerging</a:t>
            </a:r>
            <a:r>
              <a:rPr lang="en-US" sz="3200" i="1" dirty="0" smtClean="0"/>
              <a:t> </a:t>
            </a:r>
            <a:r>
              <a:rPr lang="en-US" sz="3200" i="1" dirty="0"/>
              <a:t>disease </a:t>
            </a:r>
            <a:r>
              <a:rPr lang="en-US" sz="3200" dirty="0"/>
              <a:t>is a disease that has never been recognized before.</a:t>
            </a:r>
          </a:p>
          <a:p>
            <a:r>
              <a:rPr lang="en-US" sz="3200" dirty="0" smtClean="0"/>
              <a:t>.During the last 20 years, at least 30 new infectious have emerged.</a:t>
            </a:r>
          </a:p>
          <a:p>
            <a:r>
              <a:rPr lang="en-US" sz="3200" dirty="0" smtClean="0"/>
              <a:t>These diseases are the leading cause of death worldwide, claiming at least 17 million lives every year.</a:t>
            </a:r>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E1CC122C-7178-4228-A330-EF8D972B11E9}" type="slidenum">
              <a:rPr lang="en-US" smtClean="0"/>
              <a:t>2</a:t>
            </a:fld>
            <a:endParaRPr lang="en-US"/>
          </a:p>
        </p:txBody>
      </p:sp>
    </p:spTree>
    <p:extLst>
      <p:ext uri="{BB962C8B-B14F-4D97-AF65-F5344CB8AC3E}">
        <p14:creationId xmlns:p14="http://schemas.microsoft.com/office/powerpoint/2010/main" val="3203668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Coronaviridae</a:t>
            </a:r>
            <a:r>
              <a:rPr lang="en-US" smtClean="0"/>
              <a:t> genes </a:t>
            </a:r>
            <a:r>
              <a:rPr lang="en-US" dirty="0" smtClean="0"/>
              <a:t>for diagnosis</a:t>
            </a:r>
            <a:endParaRPr lang="en-US" dirty="0"/>
          </a:p>
        </p:txBody>
      </p:sp>
      <p:pic>
        <p:nvPicPr>
          <p:cNvPr id="4" name="Content Placeholder 3"/>
          <p:cNvPicPr>
            <a:picLocks noGrp="1" noChangeAspect="1"/>
          </p:cNvPicPr>
          <p:nvPr>
            <p:ph idx="1"/>
          </p:nvPr>
        </p:nvPicPr>
        <p:blipFill>
          <a:blip r:embed="rId2"/>
          <a:stretch>
            <a:fillRect/>
          </a:stretch>
        </p:blipFill>
        <p:spPr>
          <a:xfrm>
            <a:off x="618186" y="4699527"/>
            <a:ext cx="10864403" cy="1771736"/>
          </a:xfrm>
          <a:prstGeom prst="rect">
            <a:avLst/>
          </a:prstGeom>
        </p:spPr>
      </p:pic>
      <p:sp>
        <p:nvSpPr>
          <p:cNvPr id="5" name="Rectangle 4"/>
          <p:cNvSpPr/>
          <p:nvPr/>
        </p:nvSpPr>
        <p:spPr>
          <a:xfrm>
            <a:off x="3048000" y="3105835"/>
            <a:ext cx="6096000" cy="646331"/>
          </a:xfrm>
          <a:prstGeom prst="rect">
            <a:avLst/>
          </a:prstGeom>
        </p:spPr>
        <p:txBody>
          <a:bodyPr>
            <a:spAutoFit/>
          </a:bodyPr>
          <a:lstStyle/>
          <a:p>
            <a:r>
              <a:rPr lang="en-US" b="1" dirty="0">
                <a:latin typeface="Arial-BoldMT"/>
              </a:rPr>
              <a:t>First line screening assay: E gene assay</a:t>
            </a:r>
          </a:p>
          <a:p>
            <a:r>
              <a:rPr lang="en-US" b="1" dirty="0">
                <a:latin typeface="Arial-BoldMT"/>
              </a:rPr>
              <a:t>Confirmatory assay: </a:t>
            </a:r>
            <a:r>
              <a:rPr lang="en-US" b="1" dirty="0" err="1">
                <a:latin typeface="Arial-BoldMT"/>
              </a:rPr>
              <a:t>RdRp</a:t>
            </a:r>
            <a:r>
              <a:rPr lang="en-US" b="1" dirty="0">
                <a:latin typeface="Arial-BoldMT"/>
              </a:rPr>
              <a:t> gene assay</a:t>
            </a:r>
            <a:endParaRPr lang="en-US" dirty="0"/>
          </a:p>
        </p:txBody>
      </p:sp>
    </p:spTree>
    <p:extLst>
      <p:ext uri="{BB962C8B-B14F-4D97-AF65-F5344CB8AC3E}">
        <p14:creationId xmlns:p14="http://schemas.microsoft.com/office/powerpoint/2010/main" val="365792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Diagnostic knowledge gaps</a:t>
            </a:r>
          </a:p>
        </p:txBody>
      </p:sp>
      <p:sp>
        <p:nvSpPr>
          <p:cNvPr id="3" name="Content Placeholder 2"/>
          <p:cNvSpPr>
            <a:spLocks noGrp="1"/>
          </p:cNvSpPr>
          <p:nvPr>
            <p:ph idx="1"/>
          </p:nvPr>
        </p:nvSpPr>
        <p:spPr>
          <a:xfrm>
            <a:off x="838200" y="1505415"/>
            <a:ext cx="10515600" cy="4671548"/>
          </a:xfrm>
        </p:spPr>
        <p:txBody>
          <a:bodyPr>
            <a:normAutofit lnSpcReduction="10000"/>
          </a:bodyPr>
          <a:lstStyle/>
          <a:p>
            <a:pPr marL="0" indent="0">
              <a:buNone/>
            </a:pPr>
            <a:endParaRPr lang="en-US" dirty="0"/>
          </a:p>
          <a:p>
            <a:r>
              <a:rPr lang="en-US" b="1" dirty="0"/>
              <a:t>Molecular testing</a:t>
            </a:r>
            <a:endParaRPr lang="en-US" dirty="0"/>
          </a:p>
          <a:p>
            <a:r>
              <a:rPr lang="en-US" dirty="0"/>
              <a:t>What are the best clinical specimens for optimum RT-PCR yield and identification of cases?</a:t>
            </a:r>
          </a:p>
          <a:p>
            <a:r>
              <a:rPr lang="en-US" dirty="0"/>
              <a:t>What is the excretion pattern of the virus and when is the best time for sampling?</a:t>
            </a:r>
          </a:p>
          <a:p>
            <a:r>
              <a:rPr lang="en-US" dirty="0"/>
              <a:t>How long after recovery do individuals shed the virus, and from which anatomical sites?</a:t>
            </a:r>
          </a:p>
          <a:p>
            <a:r>
              <a:rPr lang="en-US" dirty="0"/>
              <a:t>What is the range of genetic diversity among 2019-nCoV isolates? Will this diversity affect test performance (nucleotide changes in the primer/probe binding region)?</a:t>
            </a:r>
          </a:p>
          <a:p>
            <a:endParaRPr lang="en-US" dirty="0"/>
          </a:p>
        </p:txBody>
      </p:sp>
    </p:spTree>
    <p:extLst>
      <p:ext uri="{BB962C8B-B14F-4D97-AF65-F5344CB8AC3E}">
        <p14:creationId xmlns:p14="http://schemas.microsoft.com/office/powerpoint/2010/main" val="8238393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919288" y="1304925"/>
            <a:ext cx="8139112" cy="497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mj-lt"/>
              <a:buAutoNum type="alphaLcParenR"/>
            </a:pPr>
            <a:r>
              <a:rPr lang="en-US" altLang="en-US" b="1" dirty="0" smtClean="0">
                <a:latin typeface="+mn-lt"/>
              </a:rPr>
              <a:t>Both </a:t>
            </a:r>
            <a:r>
              <a:rPr lang="en-US" altLang="en-US" b="1" dirty="0">
                <a:latin typeface="+mn-lt"/>
              </a:rPr>
              <a:t>influenza A and B viruses survived for 24-48 </a:t>
            </a:r>
            <a:r>
              <a:rPr lang="en-US" altLang="en-US" b="1" dirty="0" smtClean="0">
                <a:latin typeface="+mn-lt"/>
              </a:rPr>
              <a:t>hours on </a:t>
            </a:r>
            <a:r>
              <a:rPr lang="en-US" altLang="en-US" b="1" dirty="0">
                <a:latin typeface="+mn-lt"/>
              </a:rPr>
              <a:t>hard, nonporous surfaces such as stainless steel and plastic</a:t>
            </a:r>
          </a:p>
          <a:p>
            <a:pPr eaLnBrk="1" hangingPunct="1">
              <a:buFont typeface="+mj-lt"/>
              <a:buAutoNum type="alphaLcParenR"/>
            </a:pPr>
            <a:r>
              <a:rPr lang="en-US" altLang="en-US" b="1" dirty="0">
                <a:latin typeface="+mn-lt"/>
              </a:rPr>
              <a:t>Survived for &lt;8-12 </a:t>
            </a:r>
            <a:r>
              <a:rPr lang="en-US" altLang="en-US" b="1" dirty="0" err="1">
                <a:latin typeface="+mn-lt"/>
              </a:rPr>
              <a:t>hr</a:t>
            </a:r>
            <a:r>
              <a:rPr lang="en-US" altLang="en-US" b="1" dirty="0">
                <a:latin typeface="+mn-lt"/>
              </a:rPr>
              <a:t> on cloth, paper, and tissues.</a:t>
            </a:r>
          </a:p>
          <a:p>
            <a:pPr eaLnBrk="1" hangingPunct="1">
              <a:buFont typeface="+mj-lt"/>
              <a:buAutoNum type="alphaLcParenR"/>
            </a:pPr>
            <a:r>
              <a:rPr lang="en-US" altLang="en-US" b="1" dirty="0">
                <a:latin typeface="+mn-lt"/>
              </a:rPr>
              <a:t>Virus survived on hands for up to 5 min after transfer from the environmental surfaces.</a:t>
            </a:r>
          </a:p>
          <a:p>
            <a:pPr eaLnBrk="1" hangingPunct="1">
              <a:buFont typeface="+mj-lt"/>
              <a:buAutoNum type="alphaLcParenR"/>
            </a:pPr>
            <a:r>
              <a:rPr lang="en-US" altLang="en-US" b="1" dirty="0" smtClean="0">
                <a:latin typeface="+mn-lt"/>
              </a:rPr>
              <a:t>Transmission </a:t>
            </a:r>
            <a:r>
              <a:rPr lang="en-US" altLang="en-US" b="1" dirty="0">
                <a:latin typeface="+mn-lt"/>
              </a:rPr>
              <a:t>of virus from donors who are shedding large amounts could occur for 2-8 </a:t>
            </a:r>
            <a:r>
              <a:rPr lang="en-US" altLang="en-US" b="1" dirty="0" err="1">
                <a:latin typeface="+mn-lt"/>
              </a:rPr>
              <a:t>hr</a:t>
            </a:r>
            <a:r>
              <a:rPr lang="en-US" altLang="en-US" b="1" dirty="0">
                <a:latin typeface="+mn-lt"/>
              </a:rPr>
              <a:t> via stainless steel surfaces and for a few minutes via paper </a:t>
            </a:r>
            <a:r>
              <a:rPr lang="en-US" altLang="en-US" b="1" dirty="0" smtClean="0">
                <a:latin typeface="+mn-lt"/>
              </a:rPr>
              <a:t>tissues</a:t>
            </a:r>
          </a:p>
          <a:p>
            <a:pPr marL="0" indent="0"/>
            <a:endParaRPr lang="en-US" altLang="en-US" b="1" dirty="0">
              <a:latin typeface="Trebuchet MS" panose="020B0603020202020204" pitchFamily="34" charset="0"/>
            </a:endParaRPr>
          </a:p>
          <a:p>
            <a:pPr>
              <a:buFont typeface="+mj-lt"/>
              <a:buAutoNum type="alphaLcParenR"/>
            </a:pPr>
            <a:endParaRPr lang="en-US" altLang="en-US" b="1" dirty="0" smtClean="0">
              <a:solidFill>
                <a:schemeClr val="accent5">
                  <a:lumMod val="75000"/>
                </a:schemeClr>
              </a:solidFill>
              <a:latin typeface="Trebuchet MS" panose="020B0603020202020204" pitchFamily="34" charset="0"/>
            </a:endParaRPr>
          </a:p>
          <a:p>
            <a:pPr marL="0" indent="0" rtl="1">
              <a:lnSpc>
                <a:spcPct val="107000"/>
              </a:lnSpc>
              <a:spcAft>
                <a:spcPts val="800"/>
              </a:spcAft>
            </a:pPr>
            <a:r>
              <a:rPr lang="en-GB" dirty="0">
                <a:solidFill>
                  <a:schemeClr val="accent5">
                    <a:lumMod val="75000"/>
                  </a:schemeClr>
                </a:solidFill>
                <a:latin typeface="Calibri" panose="020F0502020204030204" pitchFamily="34" charset="0"/>
                <a:ea typeface="Times New Roman" panose="02020603050405020304" pitchFamily="18" charset="0"/>
              </a:rPr>
              <a:t>SARS-Co V was completely inactivated by heating at 56°C for 60 min or longer. </a:t>
            </a:r>
          </a:p>
          <a:p>
            <a:pPr marL="0" indent="0" rtl="1">
              <a:lnSpc>
                <a:spcPct val="107000"/>
              </a:lnSpc>
              <a:spcAft>
                <a:spcPts val="800"/>
              </a:spcAft>
            </a:pPr>
            <a:r>
              <a:rPr lang="en-GB" dirty="0">
                <a:solidFill>
                  <a:schemeClr val="accent5">
                    <a:lumMod val="75000"/>
                  </a:schemeClr>
                </a:solidFill>
                <a:latin typeface="Calibri" panose="020F0502020204030204" pitchFamily="34" charset="0"/>
                <a:ea typeface="Times New Roman" panose="02020603050405020304" pitchFamily="18" charset="0"/>
              </a:rPr>
              <a:t>The combination of spraying and wiping the bench with 70% ethanol, followed by UV irradiation may completely inactivate any virus on the bench</a:t>
            </a:r>
            <a:r>
              <a:rPr lang="en-GB" dirty="0" smtClean="0">
                <a:solidFill>
                  <a:schemeClr val="accent5">
                    <a:lumMod val="75000"/>
                  </a:schemeClr>
                </a:solidFill>
                <a:latin typeface="Calibri" panose="020F0502020204030204" pitchFamily="34" charset="0"/>
                <a:ea typeface="Times New Roman" panose="02020603050405020304" pitchFamily="18" charset="0"/>
              </a:rPr>
              <a:t>.</a:t>
            </a:r>
          </a:p>
          <a:p>
            <a:pPr marL="342900" indent="-342900">
              <a:lnSpc>
                <a:spcPct val="90000"/>
              </a:lnSpc>
              <a:buFont typeface="Arial" pitchFamily="34" charset="0"/>
              <a:buChar char="•"/>
              <a:defRPr/>
            </a:pPr>
            <a:r>
              <a:rPr lang="en-US" sz="1600" dirty="0">
                <a:ea typeface="Verdana" panose="020B0604030504040204" pitchFamily="34" charset="0"/>
                <a:cs typeface="Verdana" panose="020B0604030504040204" pitchFamily="34" charset="0"/>
              </a:rPr>
              <a:t>Environmental </a:t>
            </a:r>
            <a:r>
              <a:rPr lang="en-US" sz="1600" dirty="0" smtClean="0">
                <a:ea typeface="Verdana" panose="020B0604030504040204" pitchFamily="34" charset="0"/>
                <a:cs typeface="Verdana" panose="020B0604030504040204" pitchFamily="34" charset="0"/>
              </a:rPr>
              <a:t>cleaning: </a:t>
            </a:r>
            <a:r>
              <a:rPr lang="en-US" sz="1600" dirty="0" smtClean="0">
                <a:latin typeface="Verdana" pitchFamily="34" charset="0"/>
                <a:ea typeface="Verdana" panose="020B0604030504040204" pitchFamily="34" charset="0"/>
                <a:cs typeface="Verdana" panose="020B0604030504040204" pitchFamily="34" charset="0"/>
              </a:rPr>
              <a:t>1:10 </a:t>
            </a:r>
            <a:r>
              <a:rPr lang="en-US" sz="1600" dirty="0">
                <a:latin typeface="Verdana" pitchFamily="34" charset="0"/>
                <a:ea typeface="Verdana" panose="020B0604030504040204" pitchFamily="34" charset="0"/>
                <a:cs typeface="Verdana" panose="020B0604030504040204" pitchFamily="34" charset="0"/>
              </a:rPr>
              <a:t>bleach solution</a:t>
            </a:r>
          </a:p>
          <a:p>
            <a:pPr marL="0" indent="0" rtl="1">
              <a:lnSpc>
                <a:spcPct val="107000"/>
              </a:lnSpc>
              <a:spcAft>
                <a:spcPts val="800"/>
              </a:spcAft>
            </a:pPr>
            <a:endParaRPr lang="en-GB" dirty="0" smtClean="0">
              <a:solidFill>
                <a:schemeClr val="accent5">
                  <a:lumMod val="75000"/>
                </a:schemeClr>
              </a:solidFill>
              <a:latin typeface="Calibri" panose="020F0502020204030204" pitchFamily="34" charset="0"/>
              <a:ea typeface="Times New Roman" panose="02020603050405020304" pitchFamily="18" charset="0"/>
            </a:endParaRPr>
          </a:p>
          <a:p>
            <a:pPr marL="0" indent="0" rtl="1">
              <a:lnSpc>
                <a:spcPct val="107000"/>
              </a:lnSpc>
              <a:spcAft>
                <a:spcPts val="800"/>
              </a:spcAft>
            </a:pPr>
            <a:endParaRPr lang="en-US" dirty="0">
              <a:solidFill>
                <a:schemeClr val="accent5">
                  <a:lumMod val="75000"/>
                </a:schemeClr>
              </a:solidFill>
              <a:latin typeface="Calibri" panose="020F0502020204030204" pitchFamily="34" charset="0"/>
              <a:ea typeface="Times New Roman" panose="02020603050405020304" pitchFamily="18" charset="0"/>
            </a:endParaRPr>
          </a:p>
          <a:p>
            <a:pPr marL="0" indent="0"/>
            <a:endParaRPr lang="en-US" altLang="en-US" b="1" dirty="0">
              <a:latin typeface="Trebuchet MS" panose="020B0603020202020204" pitchFamily="34" charset="0"/>
            </a:endParaRPr>
          </a:p>
        </p:txBody>
      </p:sp>
      <p:pic>
        <p:nvPicPr>
          <p:cNvPr id="3" name="Picture 2" descr="https://sp.yimg.com/ib/th?id=JN.uRzYYe9XSWLkma6NSv5%2bZw&amp;pid=15.1&amp;P=0&amp;w=300&amp;h=300"/>
          <p:cNvPicPr>
            <a:picLocks noChangeAspect="1" noChangeArrowheads="1"/>
          </p:cNvPicPr>
          <p:nvPr/>
        </p:nvPicPr>
        <p:blipFill>
          <a:blip r:embed="rId2" cstate="print"/>
          <a:srcRect/>
          <a:stretch>
            <a:fillRect/>
          </a:stretch>
        </p:blipFill>
        <p:spPr bwMode="auto">
          <a:xfrm>
            <a:off x="6807200" y="5151863"/>
            <a:ext cx="3251200" cy="1489266"/>
          </a:xfrm>
          <a:prstGeom prst="rect">
            <a:avLst/>
          </a:prstGeom>
          <a:noFill/>
          <a:ln w="9525">
            <a:noFill/>
            <a:miter lim="800000"/>
            <a:headEnd/>
            <a:tailEnd/>
          </a:ln>
        </p:spPr>
      </p:pic>
    </p:spTree>
    <p:extLst>
      <p:ext uri="{BB962C8B-B14F-4D97-AF65-F5344CB8AC3E}">
        <p14:creationId xmlns:p14="http://schemas.microsoft.com/office/powerpoint/2010/main" val="2199572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how </a:t>
            </a:r>
            <a:r>
              <a:rPr lang="en-US" sz="2800" b="1" dirty="0"/>
              <a:t>to wear a medical mask properly, following WHO guidelines.</a:t>
            </a:r>
            <a:r>
              <a:rPr lang="en-US" sz="2800" dirty="0"/>
              <a:t/>
            </a:r>
            <a:br>
              <a:rPr lang="en-US" sz="2800" dirty="0"/>
            </a:br>
            <a:endParaRPr lang="en-US" sz="2800" dirty="0"/>
          </a:p>
        </p:txBody>
      </p:sp>
      <p:sp>
        <p:nvSpPr>
          <p:cNvPr id="3" name="Content Placeholder 2"/>
          <p:cNvSpPr>
            <a:spLocks noGrp="1"/>
          </p:cNvSpPr>
          <p:nvPr>
            <p:ph idx="1"/>
          </p:nvPr>
        </p:nvSpPr>
        <p:spPr/>
        <p:txBody>
          <a:bodyPr>
            <a:normAutofit/>
          </a:bodyPr>
          <a:lstStyle/>
          <a:p>
            <a:pPr marL="0" indent="0" algn="ctr">
              <a:buNone/>
            </a:pPr>
            <a:r>
              <a:rPr lang="en-US" b="1" dirty="0" smtClean="0">
                <a:solidFill>
                  <a:srgbClr val="FF0000"/>
                </a:solidFill>
              </a:rPr>
              <a:t>Use </a:t>
            </a:r>
            <a:r>
              <a:rPr lang="en-US" b="1" dirty="0">
                <a:solidFill>
                  <a:srgbClr val="FF0000"/>
                </a:solidFill>
              </a:rPr>
              <a:t>medical masks only once, then throw them in a safe, covered trash can.</a:t>
            </a:r>
          </a:p>
          <a:p>
            <a:endParaRPr lang="en-US" sz="1700" dirty="0">
              <a:solidFill>
                <a:schemeClr val="accent5">
                  <a:lumMod val="75000"/>
                </a:schemeClr>
              </a:solidFill>
            </a:endParaRPr>
          </a:p>
          <a:p>
            <a:r>
              <a:rPr lang="en-US" sz="2400" dirty="0">
                <a:solidFill>
                  <a:schemeClr val="accent5">
                    <a:lumMod val="75000"/>
                  </a:schemeClr>
                </a:solidFill>
              </a:rPr>
              <a:t>Wearing a mask must cover both the nose and mouth.</a:t>
            </a:r>
          </a:p>
          <a:p>
            <a:r>
              <a:rPr lang="en-US" sz="2400" dirty="0">
                <a:solidFill>
                  <a:schemeClr val="accent5">
                    <a:lumMod val="75000"/>
                  </a:schemeClr>
                </a:solidFill>
              </a:rPr>
              <a:t>When wearing a mask, do not touch your hands to avoid hands being infected with viruses and other pathogens, then spread the disease to yourself and others.</a:t>
            </a:r>
          </a:p>
          <a:p>
            <a:r>
              <a:rPr lang="en-US" sz="2400" dirty="0">
                <a:solidFill>
                  <a:schemeClr val="accent5">
                    <a:lumMod val="75000"/>
                  </a:schemeClr>
                </a:solidFill>
              </a:rPr>
              <a:t>When removing the mask, only hold the strap by the ear, not the mask, then put it in the safe trash.</a:t>
            </a:r>
          </a:p>
          <a:p>
            <a:r>
              <a:rPr lang="en-US" sz="2400" dirty="0">
                <a:solidFill>
                  <a:schemeClr val="accent5">
                    <a:lumMod val="75000"/>
                  </a:schemeClr>
                </a:solidFill>
              </a:rPr>
              <a:t>Immediately after discarding the mask, wash your hands with soap and clean water.</a:t>
            </a:r>
          </a:p>
          <a:p>
            <a:endParaRPr lang="en-US" sz="2400" dirty="0">
              <a:solidFill>
                <a:schemeClr val="accent5">
                  <a:lumMod val="75000"/>
                </a:schemeClr>
              </a:solidFill>
            </a:endParaRPr>
          </a:p>
        </p:txBody>
      </p:sp>
    </p:spTree>
    <p:extLst>
      <p:ext uri="{BB962C8B-B14F-4D97-AF65-F5344CB8AC3E}">
        <p14:creationId xmlns:p14="http://schemas.microsoft.com/office/powerpoint/2010/main" val="902684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312234" y="1909750"/>
            <a:ext cx="5932421" cy="3693319"/>
          </a:xfrm>
          <a:prstGeom prst="rect">
            <a:avLst/>
          </a:prstGeom>
        </p:spPr>
        <p:txBody>
          <a:bodyPr wrap="square">
            <a:spAutoFit/>
          </a:bodyPr>
          <a:lstStyle/>
          <a:p>
            <a:r>
              <a:rPr lang="en-US" dirty="0">
                <a:solidFill>
                  <a:schemeClr val="accent5">
                    <a:lumMod val="75000"/>
                  </a:schemeClr>
                </a:solidFill>
              </a:rPr>
              <a:t>For the general public, no additional precautions are recommended at this time beyond the simple daily precautions that everyone should always take. </a:t>
            </a:r>
            <a:endParaRPr lang="en-US" dirty="0" smtClean="0">
              <a:solidFill>
                <a:schemeClr val="accent5">
                  <a:lumMod val="75000"/>
                </a:schemeClr>
              </a:solidFill>
            </a:endParaRPr>
          </a:p>
          <a:p>
            <a:r>
              <a:rPr lang="en-US" dirty="0" smtClean="0">
                <a:solidFill>
                  <a:schemeClr val="accent5">
                    <a:lumMod val="75000"/>
                  </a:schemeClr>
                </a:solidFill>
              </a:rPr>
              <a:t>It </a:t>
            </a:r>
            <a:r>
              <a:rPr lang="en-US" dirty="0">
                <a:solidFill>
                  <a:schemeClr val="accent5">
                    <a:lumMod val="75000"/>
                  </a:schemeClr>
                </a:solidFill>
              </a:rPr>
              <a:t>is currently flu and respiratory disease season, and flu activity is still high and expected to continue for a number of weeks. </a:t>
            </a:r>
            <a:endParaRPr lang="en-US" dirty="0" smtClean="0">
              <a:solidFill>
                <a:schemeClr val="accent5">
                  <a:lumMod val="75000"/>
                </a:schemeClr>
              </a:solidFill>
            </a:endParaRPr>
          </a:p>
          <a:p>
            <a:endParaRPr lang="en-US" dirty="0" smtClean="0">
              <a:solidFill>
                <a:schemeClr val="accent5">
                  <a:lumMod val="75000"/>
                </a:schemeClr>
              </a:solidFill>
            </a:endParaRPr>
          </a:p>
          <a:p>
            <a:r>
              <a:rPr lang="en-US" dirty="0" smtClean="0"/>
              <a:t>Standard </a:t>
            </a:r>
            <a:r>
              <a:rPr lang="en-US" dirty="0"/>
              <a:t>recommendations to prevent infection spread include regular hand washing, covering mouth and nose when coughing and sneezing, thoroughly cooking meat and eggs. </a:t>
            </a:r>
            <a:endParaRPr lang="en-US" dirty="0" smtClean="0"/>
          </a:p>
          <a:p>
            <a:r>
              <a:rPr lang="en-US" dirty="0" smtClean="0"/>
              <a:t>Avoid </a:t>
            </a:r>
            <a:r>
              <a:rPr lang="en-US" dirty="0"/>
              <a:t>close contact with anyone showing symptoms of respiratory illness such as coughing and sneezing.</a:t>
            </a:r>
            <a:endParaRPr lang="en-US" dirty="0">
              <a:solidFill>
                <a:schemeClr val="accent5">
                  <a:lumMod val="75000"/>
                </a:schemeClr>
              </a:solidFill>
            </a:endParaRPr>
          </a:p>
        </p:txBody>
      </p:sp>
      <p:pic>
        <p:nvPicPr>
          <p:cNvPr id="1026" name="Picture 2" descr="Image result for mask for new coronavir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5778" y="2228045"/>
            <a:ext cx="3058531" cy="1822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ask for new corona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6343" y="4516263"/>
            <a:ext cx="3249634" cy="21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358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690687"/>
            <a:ext cx="10515600" cy="4486275"/>
          </a:xfrm>
        </p:spPr>
        <p:txBody>
          <a:bodyPr/>
          <a:lstStyle/>
          <a:p>
            <a:r>
              <a:rPr lang="en-US" dirty="0" err="1" smtClean="0"/>
              <a:t>Coronaviridae</a:t>
            </a:r>
            <a:r>
              <a:rPr lang="en-US" dirty="0" smtClean="0"/>
              <a:t> structure  and classification</a:t>
            </a:r>
            <a:endParaRPr lang="en-US" dirty="0"/>
          </a:p>
          <a:p>
            <a:r>
              <a:rPr lang="en-US" dirty="0" smtClean="0"/>
              <a:t>Why do we have new viruses in this family </a:t>
            </a:r>
          </a:p>
          <a:p>
            <a:r>
              <a:rPr lang="en-US" dirty="0" smtClean="0"/>
              <a:t>Sensitivity to chemical material</a:t>
            </a:r>
          </a:p>
          <a:p>
            <a:r>
              <a:rPr lang="en-US" dirty="0" smtClean="0"/>
              <a:t>Laboratory diagnosis</a:t>
            </a:r>
          </a:p>
          <a:p>
            <a:r>
              <a:rPr lang="en-US" dirty="0" smtClean="0"/>
              <a:t>Control and prevention</a:t>
            </a:r>
            <a:endParaRPr lang="en-US" dirty="0"/>
          </a:p>
        </p:txBody>
      </p:sp>
    </p:spTree>
    <p:extLst>
      <p:ext uri="{BB962C8B-B14F-4D97-AF65-F5344CB8AC3E}">
        <p14:creationId xmlns:p14="http://schemas.microsoft.com/office/powerpoint/2010/main" val="1584519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Deduction</a:t>
            </a:r>
            <a:endParaRPr lang="en-US" b="1" dirty="0"/>
          </a:p>
        </p:txBody>
      </p:sp>
      <p:sp>
        <p:nvSpPr>
          <p:cNvPr id="3" name="Content Placeholder 2"/>
          <p:cNvSpPr>
            <a:spLocks noGrp="1"/>
          </p:cNvSpPr>
          <p:nvPr>
            <p:ph idx="1"/>
          </p:nvPr>
        </p:nvSpPr>
        <p:spPr>
          <a:xfrm>
            <a:off x="10789920" y="4293427"/>
            <a:ext cx="837614" cy="418254"/>
          </a:xfrm>
          <a:solidFill>
            <a:schemeClr val="bg2"/>
          </a:solidFill>
          <a:ln>
            <a:solidFill>
              <a:srgbClr val="FF0000"/>
            </a:solidFill>
          </a:ln>
        </p:spPr>
        <p:txBody>
          <a:bodyPr>
            <a:normAutofit fontScale="70000" lnSpcReduction="20000"/>
          </a:bodyPr>
          <a:lstStyle/>
          <a:p>
            <a:pPr marL="0" indent="0">
              <a:buNone/>
            </a:pPr>
            <a:r>
              <a:rPr lang="en-US" dirty="0" smtClean="0"/>
              <a:t>N-</a:t>
            </a:r>
            <a:r>
              <a:rPr lang="en-US" dirty="0" err="1" smtClean="0"/>
              <a:t>Cov</a:t>
            </a:r>
            <a:r>
              <a:rPr lang="en-US" dirty="0" smtClean="0"/>
              <a:t> </a:t>
            </a:r>
            <a:endParaRPr lang="en-US" dirty="0"/>
          </a:p>
        </p:txBody>
      </p:sp>
      <p:sp>
        <p:nvSpPr>
          <p:cNvPr id="4" name="Slide Number Placeholder 3"/>
          <p:cNvSpPr>
            <a:spLocks noGrp="1"/>
          </p:cNvSpPr>
          <p:nvPr>
            <p:ph type="sldNum" sz="quarter" idx="12"/>
          </p:nvPr>
        </p:nvSpPr>
        <p:spPr>
          <a:xfrm>
            <a:off x="10984088" y="6356350"/>
            <a:ext cx="369712" cy="365125"/>
          </a:xfrm>
        </p:spPr>
        <p:txBody>
          <a:bodyPr/>
          <a:lstStyle/>
          <a:p>
            <a:fld id="{E1CC122C-7178-4228-A330-EF8D972B11E9}" type="slidenum">
              <a:rPr lang="en-US" smtClean="0"/>
              <a:t>4</a:t>
            </a:fld>
            <a:endParaRPr lang="en-US" dirty="0"/>
          </a:p>
        </p:txBody>
      </p:sp>
      <p:cxnSp>
        <p:nvCxnSpPr>
          <p:cNvPr id="7" name="Straight Connector 6"/>
          <p:cNvCxnSpPr/>
          <p:nvPr/>
        </p:nvCxnSpPr>
        <p:spPr>
          <a:xfrm>
            <a:off x="838200" y="5640637"/>
            <a:ext cx="10515600" cy="16524"/>
          </a:xfrm>
          <a:prstGeom prst="line">
            <a:avLst/>
          </a:prstGeom>
          <a:ln w="7620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880533" y="5463822"/>
            <a:ext cx="817" cy="193339"/>
          </a:xfrm>
          <a:prstGeom prst="line">
            <a:avLst/>
          </a:prstGeom>
          <a:ln w="76200"/>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8887845" y="5464535"/>
            <a:ext cx="817" cy="193339"/>
          </a:xfrm>
          <a:prstGeom prst="line">
            <a:avLst/>
          </a:prstGeom>
          <a:ln w="76200"/>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3599224" y="5463822"/>
            <a:ext cx="817" cy="193339"/>
          </a:xfrm>
          <a:prstGeom prst="line">
            <a:avLst/>
          </a:prstGeom>
          <a:ln w="76200"/>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6169971" y="5422883"/>
            <a:ext cx="817" cy="193339"/>
          </a:xfrm>
          <a:prstGeom prst="line">
            <a:avLst/>
          </a:prstGeom>
          <a:ln w="76200"/>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11311466" y="5463822"/>
            <a:ext cx="817" cy="193339"/>
          </a:xfrm>
          <a:prstGeom prst="line">
            <a:avLst/>
          </a:prstGeom>
          <a:ln w="76200"/>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flipH="1">
            <a:off x="2727480" y="4711681"/>
            <a:ext cx="5645" cy="750711"/>
          </a:xfrm>
          <a:prstGeom prst="straightConnector1">
            <a:avLst/>
          </a:prstGeom>
          <a:ln w="5715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flipH="1">
            <a:off x="5635868" y="4711681"/>
            <a:ext cx="5645" cy="750711"/>
          </a:xfrm>
          <a:prstGeom prst="straightConnector1">
            <a:avLst/>
          </a:prstGeom>
          <a:ln w="5715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flipH="1">
            <a:off x="9337086" y="4711681"/>
            <a:ext cx="5645" cy="750711"/>
          </a:xfrm>
          <a:prstGeom prst="straightConnector1">
            <a:avLst/>
          </a:prstGeom>
          <a:ln w="5715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37" name="Straight Arrow Connector 36"/>
          <p:cNvCxnSpPr/>
          <p:nvPr/>
        </p:nvCxnSpPr>
        <p:spPr>
          <a:xfrm flipH="1">
            <a:off x="8292276" y="4711682"/>
            <a:ext cx="5645" cy="750711"/>
          </a:xfrm>
          <a:prstGeom prst="straightConnector1">
            <a:avLst/>
          </a:prstGeom>
          <a:ln w="57150">
            <a:solidFill>
              <a:srgbClr val="FFC000"/>
            </a:solidFill>
            <a:tailEnd type="triangle"/>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flipH="1">
            <a:off x="7241821" y="4713110"/>
            <a:ext cx="5645" cy="750711"/>
          </a:xfrm>
          <a:prstGeom prst="straightConnector1">
            <a:avLst/>
          </a:prstGeom>
          <a:ln w="57150">
            <a:solidFill>
              <a:srgbClr val="FFC000"/>
            </a:solidFill>
            <a:tailEnd type="triangle"/>
          </a:ln>
        </p:spPr>
        <p:style>
          <a:lnRef idx="3">
            <a:schemeClr val="dk1"/>
          </a:lnRef>
          <a:fillRef idx="0">
            <a:schemeClr val="dk1"/>
          </a:fillRef>
          <a:effectRef idx="2">
            <a:schemeClr val="dk1"/>
          </a:effectRef>
          <a:fontRef idx="minor">
            <a:schemeClr val="tx1"/>
          </a:fontRef>
        </p:style>
      </p:cxnSp>
      <p:sp>
        <p:nvSpPr>
          <p:cNvPr id="39" name="TextBox 38"/>
          <p:cNvSpPr txBox="1"/>
          <p:nvPr/>
        </p:nvSpPr>
        <p:spPr>
          <a:xfrm>
            <a:off x="10984088" y="5705168"/>
            <a:ext cx="654756" cy="369332"/>
          </a:xfrm>
          <a:prstGeom prst="rect">
            <a:avLst/>
          </a:prstGeom>
          <a:noFill/>
        </p:spPr>
        <p:txBody>
          <a:bodyPr wrap="square" rtlCol="0">
            <a:spAutoFit/>
          </a:bodyPr>
          <a:lstStyle/>
          <a:p>
            <a:r>
              <a:rPr lang="en-US" dirty="0" smtClean="0"/>
              <a:t>2020</a:t>
            </a:r>
            <a:endParaRPr lang="en-US" dirty="0"/>
          </a:p>
        </p:txBody>
      </p:sp>
      <p:sp>
        <p:nvSpPr>
          <p:cNvPr id="40" name="TextBox 39"/>
          <p:cNvSpPr txBox="1"/>
          <p:nvPr/>
        </p:nvSpPr>
        <p:spPr>
          <a:xfrm>
            <a:off x="8610600" y="5705168"/>
            <a:ext cx="654756" cy="369332"/>
          </a:xfrm>
          <a:prstGeom prst="rect">
            <a:avLst/>
          </a:prstGeom>
          <a:noFill/>
        </p:spPr>
        <p:txBody>
          <a:bodyPr wrap="square" rtlCol="0">
            <a:spAutoFit/>
          </a:bodyPr>
          <a:lstStyle/>
          <a:p>
            <a:r>
              <a:rPr lang="en-US" dirty="0" smtClean="0"/>
              <a:t>2015</a:t>
            </a:r>
            <a:endParaRPr lang="en-US" dirty="0"/>
          </a:p>
        </p:txBody>
      </p:sp>
      <p:sp>
        <p:nvSpPr>
          <p:cNvPr id="41" name="TextBox 40"/>
          <p:cNvSpPr txBox="1"/>
          <p:nvPr/>
        </p:nvSpPr>
        <p:spPr>
          <a:xfrm>
            <a:off x="5842593" y="5710813"/>
            <a:ext cx="654756" cy="369332"/>
          </a:xfrm>
          <a:prstGeom prst="rect">
            <a:avLst/>
          </a:prstGeom>
          <a:noFill/>
        </p:spPr>
        <p:txBody>
          <a:bodyPr wrap="square" rtlCol="0">
            <a:spAutoFit/>
          </a:bodyPr>
          <a:lstStyle/>
          <a:p>
            <a:r>
              <a:rPr lang="en-US" dirty="0" smtClean="0"/>
              <a:t>2010</a:t>
            </a:r>
            <a:endParaRPr lang="en-US" dirty="0"/>
          </a:p>
        </p:txBody>
      </p:sp>
      <p:sp>
        <p:nvSpPr>
          <p:cNvPr id="42" name="TextBox 41"/>
          <p:cNvSpPr txBox="1"/>
          <p:nvPr/>
        </p:nvSpPr>
        <p:spPr>
          <a:xfrm>
            <a:off x="3313289" y="5710813"/>
            <a:ext cx="654756" cy="369332"/>
          </a:xfrm>
          <a:prstGeom prst="rect">
            <a:avLst/>
          </a:prstGeom>
          <a:noFill/>
        </p:spPr>
        <p:txBody>
          <a:bodyPr wrap="square" rtlCol="0">
            <a:spAutoFit/>
          </a:bodyPr>
          <a:lstStyle/>
          <a:p>
            <a:r>
              <a:rPr lang="en-US" dirty="0" smtClean="0"/>
              <a:t>2005</a:t>
            </a:r>
            <a:endParaRPr lang="en-US" dirty="0"/>
          </a:p>
        </p:txBody>
      </p:sp>
      <p:sp>
        <p:nvSpPr>
          <p:cNvPr id="43" name="TextBox 42"/>
          <p:cNvSpPr txBox="1"/>
          <p:nvPr/>
        </p:nvSpPr>
        <p:spPr>
          <a:xfrm>
            <a:off x="545282" y="5705168"/>
            <a:ext cx="654756" cy="369332"/>
          </a:xfrm>
          <a:prstGeom prst="rect">
            <a:avLst/>
          </a:prstGeom>
          <a:noFill/>
        </p:spPr>
        <p:txBody>
          <a:bodyPr wrap="square" rtlCol="0">
            <a:spAutoFit/>
          </a:bodyPr>
          <a:lstStyle/>
          <a:p>
            <a:r>
              <a:rPr lang="en-US" dirty="0" smtClean="0"/>
              <a:t>2000</a:t>
            </a:r>
            <a:endParaRPr lang="en-US" dirty="0"/>
          </a:p>
        </p:txBody>
      </p:sp>
      <p:sp>
        <p:nvSpPr>
          <p:cNvPr id="44" name="TextBox 43"/>
          <p:cNvSpPr txBox="1"/>
          <p:nvPr/>
        </p:nvSpPr>
        <p:spPr>
          <a:xfrm>
            <a:off x="9050783" y="4177537"/>
            <a:ext cx="572605" cy="369332"/>
          </a:xfrm>
          <a:prstGeom prst="rect">
            <a:avLst/>
          </a:prstGeom>
          <a:solidFill>
            <a:schemeClr val="accent6">
              <a:lumMod val="20000"/>
              <a:lumOff val="80000"/>
            </a:schemeClr>
          </a:solidFill>
        </p:spPr>
        <p:txBody>
          <a:bodyPr wrap="square" rtlCol="0">
            <a:spAutoFit/>
          </a:bodyPr>
          <a:lstStyle/>
          <a:p>
            <a:r>
              <a:rPr lang="en-US" dirty="0" err="1" smtClean="0"/>
              <a:t>Zika</a:t>
            </a:r>
            <a:endParaRPr lang="en-US" dirty="0"/>
          </a:p>
        </p:txBody>
      </p:sp>
      <p:sp>
        <p:nvSpPr>
          <p:cNvPr id="45" name="TextBox 44"/>
          <p:cNvSpPr txBox="1"/>
          <p:nvPr/>
        </p:nvSpPr>
        <p:spPr>
          <a:xfrm>
            <a:off x="7941573" y="4179892"/>
            <a:ext cx="701406" cy="369332"/>
          </a:xfrm>
          <a:prstGeom prst="rect">
            <a:avLst/>
          </a:prstGeom>
          <a:solidFill>
            <a:schemeClr val="accent6">
              <a:lumMod val="20000"/>
              <a:lumOff val="80000"/>
            </a:schemeClr>
          </a:solidFill>
        </p:spPr>
        <p:txBody>
          <a:bodyPr wrap="square" rtlCol="0">
            <a:spAutoFit/>
          </a:bodyPr>
          <a:lstStyle/>
          <a:p>
            <a:r>
              <a:rPr lang="en-US" dirty="0" smtClean="0"/>
              <a:t>Ebola</a:t>
            </a:r>
            <a:endParaRPr lang="en-US" dirty="0"/>
          </a:p>
        </p:txBody>
      </p:sp>
      <p:sp>
        <p:nvSpPr>
          <p:cNvPr id="46" name="TextBox 45"/>
          <p:cNvSpPr txBox="1"/>
          <p:nvPr/>
        </p:nvSpPr>
        <p:spPr>
          <a:xfrm>
            <a:off x="6870919" y="4181318"/>
            <a:ext cx="741803" cy="369332"/>
          </a:xfrm>
          <a:prstGeom prst="rect">
            <a:avLst/>
          </a:prstGeom>
          <a:solidFill>
            <a:schemeClr val="accent6">
              <a:lumMod val="20000"/>
              <a:lumOff val="80000"/>
            </a:schemeClr>
          </a:solidFill>
        </p:spPr>
        <p:txBody>
          <a:bodyPr wrap="square" rtlCol="0">
            <a:spAutoFit/>
          </a:bodyPr>
          <a:lstStyle/>
          <a:p>
            <a:r>
              <a:rPr lang="en-US" dirty="0" smtClean="0"/>
              <a:t>MERS</a:t>
            </a:r>
            <a:endParaRPr lang="en-US" dirty="0"/>
          </a:p>
        </p:txBody>
      </p:sp>
      <p:sp>
        <p:nvSpPr>
          <p:cNvPr id="47" name="TextBox 46"/>
          <p:cNvSpPr txBox="1"/>
          <p:nvPr/>
        </p:nvSpPr>
        <p:spPr>
          <a:xfrm>
            <a:off x="5276901" y="4177537"/>
            <a:ext cx="717933" cy="369332"/>
          </a:xfrm>
          <a:prstGeom prst="rect">
            <a:avLst/>
          </a:prstGeom>
          <a:solidFill>
            <a:schemeClr val="accent6">
              <a:lumMod val="20000"/>
              <a:lumOff val="80000"/>
            </a:schemeClr>
          </a:solidFill>
        </p:spPr>
        <p:txBody>
          <a:bodyPr wrap="square" rtlCol="0">
            <a:spAutoFit/>
          </a:bodyPr>
          <a:lstStyle/>
          <a:p>
            <a:r>
              <a:rPr lang="en-US" dirty="0" smtClean="0"/>
              <a:t>H1N1</a:t>
            </a:r>
            <a:endParaRPr lang="en-US" dirty="0"/>
          </a:p>
        </p:txBody>
      </p:sp>
      <p:sp>
        <p:nvSpPr>
          <p:cNvPr id="48" name="TextBox 47"/>
          <p:cNvSpPr txBox="1"/>
          <p:nvPr/>
        </p:nvSpPr>
        <p:spPr>
          <a:xfrm>
            <a:off x="2401565" y="4177537"/>
            <a:ext cx="651830" cy="369332"/>
          </a:xfrm>
          <a:prstGeom prst="rect">
            <a:avLst/>
          </a:prstGeom>
          <a:solidFill>
            <a:schemeClr val="accent6">
              <a:lumMod val="20000"/>
              <a:lumOff val="80000"/>
            </a:schemeClr>
          </a:solidFill>
        </p:spPr>
        <p:txBody>
          <a:bodyPr wrap="square" rtlCol="0">
            <a:spAutoFit/>
          </a:bodyPr>
          <a:lstStyle/>
          <a:p>
            <a:r>
              <a:rPr lang="en-US" dirty="0" smtClean="0"/>
              <a:t>SARS</a:t>
            </a:r>
            <a:endParaRPr lang="en-US" dirty="0"/>
          </a:p>
        </p:txBody>
      </p:sp>
      <p:cxnSp>
        <p:nvCxnSpPr>
          <p:cNvPr id="49" name="Straight Connector 48"/>
          <p:cNvCxnSpPr/>
          <p:nvPr/>
        </p:nvCxnSpPr>
        <p:spPr>
          <a:xfrm flipV="1">
            <a:off x="750711" y="1394178"/>
            <a:ext cx="10603089" cy="28222"/>
          </a:xfrm>
          <a:prstGeom prst="line">
            <a:avLst/>
          </a:prstGeom>
          <a:ln w="38100"/>
        </p:spPr>
        <p:style>
          <a:lnRef idx="3">
            <a:schemeClr val="dk1"/>
          </a:lnRef>
          <a:fillRef idx="0">
            <a:schemeClr val="dk1"/>
          </a:fillRef>
          <a:effectRef idx="2">
            <a:schemeClr val="dk1"/>
          </a:effectRef>
          <a:fontRef idx="minor">
            <a:schemeClr val="tx1"/>
          </a:fontRef>
        </p:style>
      </p:cxn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068" y="0"/>
            <a:ext cx="1128932" cy="990600"/>
          </a:xfrm>
          <a:prstGeom prst="rect">
            <a:avLst/>
          </a:prstGeom>
        </p:spPr>
      </p:pic>
      <p:sp>
        <p:nvSpPr>
          <p:cNvPr id="8" name="Down Arrow 7"/>
          <p:cNvSpPr/>
          <p:nvPr/>
        </p:nvSpPr>
        <p:spPr>
          <a:xfrm>
            <a:off x="3208449" y="4717533"/>
            <a:ext cx="60579" cy="705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61590" y="4293427"/>
            <a:ext cx="944897" cy="1267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H5N1</a:t>
            </a:r>
            <a:endParaRPr lang="en-US" sz="1400" dirty="0">
              <a:solidFill>
                <a:schemeClr val="tx1"/>
              </a:solidFill>
            </a:endParaRPr>
          </a:p>
        </p:txBody>
      </p:sp>
      <p:sp>
        <p:nvSpPr>
          <p:cNvPr id="5" name="Down Arrow 4"/>
          <p:cNvSpPr/>
          <p:nvPr/>
        </p:nvSpPr>
        <p:spPr>
          <a:xfrm>
            <a:off x="11063068" y="4717533"/>
            <a:ext cx="484632" cy="80202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1909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Coronaviridae</a:t>
            </a:r>
            <a:r>
              <a:rPr lang="en-US" dirty="0" smtClean="0"/>
              <a:t>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40979" y="454907"/>
            <a:ext cx="3213640" cy="2254426"/>
          </a:xfrm>
        </p:spPr>
      </p:pic>
      <p:sp>
        <p:nvSpPr>
          <p:cNvPr id="5" name="Rectangle 4"/>
          <p:cNvSpPr/>
          <p:nvPr/>
        </p:nvSpPr>
        <p:spPr>
          <a:xfrm>
            <a:off x="89442" y="1690688"/>
            <a:ext cx="6852356" cy="3693319"/>
          </a:xfrm>
          <a:prstGeom prst="rect">
            <a:avLst/>
          </a:prstGeom>
        </p:spPr>
        <p:txBody>
          <a:bodyPr wrap="square">
            <a:spAutoFit/>
          </a:bodyPr>
          <a:lstStyle/>
          <a:p>
            <a:r>
              <a:rPr lang="en-US" b="1" i="1" dirty="0" err="1"/>
              <a:t>Coronaviridae</a:t>
            </a:r>
            <a:r>
              <a:rPr lang="en-US" dirty="0"/>
              <a:t> is a family </a:t>
            </a:r>
            <a:r>
              <a:rPr lang="en-US" dirty="0" smtClean="0"/>
              <a:t>of:</a:t>
            </a:r>
          </a:p>
          <a:p>
            <a:r>
              <a:rPr lang="en-US" dirty="0" smtClean="0"/>
              <a:t> </a:t>
            </a:r>
            <a:r>
              <a:rPr lang="en-US" dirty="0"/>
              <a:t>enveloped, </a:t>
            </a:r>
            <a:r>
              <a:rPr lang="en-US" dirty="0">
                <a:hlinkClick r:id="rId3" tooltip="Positive-sense"/>
              </a:rPr>
              <a:t>positive-sense</a:t>
            </a:r>
            <a:r>
              <a:rPr lang="en-US" dirty="0"/>
              <a:t>, single-stranded </a:t>
            </a:r>
            <a:r>
              <a:rPr lang="en-US" dirty="0">
                <a:hlinkClick r:id="rId4" tooltip="RNA virus"/>
              </a:rPr>
              <a:t>RNA viruses</a:t>
            </a:r>
            <a:r>
              <a:rPr lang="en-US" dirty="0"/>
              <a:t>. </a:t>
            </a:r>
            <a:endParaRPr lang="en-US" dirty="0" smtClean="0"/>
          </a:p>
          <a:p>
            <a:r>
              <a:rPr lang="en-US" dirty="0" smtClean="0"/>
              <a:t>The </a:t>
            </a:r>
            <a:r>
              <a:rPr lang="en-US" dirty="0"/>
              <a:t>viral genome is 26–32 </a:t>
            </a:r>
            <a:r>
              <a:rPr lang="en-US" dirty="0" err="1">
                <a:hlinkClick r:id="rId5" tooltip="Kilobase"/>
              </a:rPr>
              <a:t>kilobases</a:t>
            </a:r>
            <a:r>
              <a:rPr lang="en-US" dirty="0"/>
              <a:t> in length. </a:t>
            </a:r>
            <a:endParaRPr lang="en-US" dirty="0" smtClean="0"/>
          </a:p>
          <a:p>
            <a:r>
              <a:rPr lang="en-US" dirty="0" smtClean="0"/>
              <a:t>Coronaviruses </a:t>
            </a:r>
            <a:r>
              <a:rPr lang="en-US" dirty="0"/>
              <a:t>(</a:t>
            </a:r>
            <a:r>
              <a:rPr lang="en-US" dirty="0" err="1"/>
              <a:t>CoVs</a:t>
            </a:r>
            <a:r>
              <a:rPr lang="en-US" dirty="0"/>
              <a:t>) are characterized by club-shaped spike projections emanating from their surface of the </a:t>
            </a:r>
            <a:r>
              <a:rPr lang="en-US" dirty="0" err="1" smtClean="0"/>
              <a:t>virion</a:t>
            </a:r>
            <a:r>
              <a:rPr lang="en-US" dirty="0" smtClean="0"/>
              <a:t>,</a:t>
            </a:r>
            <a:r>
              <a:rPr lang="en-US" dirty="0"/>
              <a:t> </a:t>
            </a:r>
            <a:r>
              <a:rPr lang="en-US" dirty="0" smtClean="0"/>
              <a:t>which </a:t>
            </a:r>
            <a:r>
              <a:rPr lang="en-US" dirty="0"/>
              <a:t>in electron micrographs of spherical particles create an image reminiscent of the </a:t>
            </a:r>
            <a:r>
              <a:rPr lang="en-US" dirty="0">
                <a:hlinkClick r:id="rId6" tooltip="Solar corona"/>
              </a:rPr>
              <a:t>solar corona</a:t>
            </a:r>
            <a:r>
              <a:rPr lang="en-US" dirty="0" smtClean="0"/>
              <a:t>.</a:t>
            </a:r>
          </a:p>
          <a:p>
            <a:endParaRPr lang="en-US" dirty="0"/>
          </a:p>
          <a:p>
            <a:r>
              <a:rPr lang="en-US" dirty="0"/>
              <a:t> </a:t>
            </a:r>
            <a:endParaRPr lang="en-US" dirty="0" smtClean="0"/>
          </a:p>
          <a:p>
            <a:r>
              <a:rPr lang="en-US" dirty="0" smtClean="0"/>
              <a:t>The </a:t>
            </a:r>
            <a:r>
              <a:rPr lang="en-US" dirty="0"/>
              <a:t>structure of </a:t>
            </a:r>
            <a:r>
              <a:rPr lang="en-US" dirty="0" err="1"/>
              <a:t>CoVs</a:t>
            </a:r>
            <a:r>
              <a:rPr lang="en-US" dirty="0"/>
              <a:t> comprises the spike (S), envelope (E), membrane (M), and </a:t>
            </a:r>
            <a:r>
              <a:rPr lang="en-US" dirty="0" err="1"/>
              <a:t>nucleocapsid</a:t>
            </a:r>
            <a:r>
              <a:rPr lang="en-US" dirty="0"/>
              <a:t> (N</a:t>
            </a:r>
            <a:r>
              <a:rPr lang="en-US" dirty="0" smtClean="0"/>
              <a:t>).</a:t>
            </a:r>
            <a:r>
              <a:rPr lang="en-US" dirty="0"/>
              <a:t> The family </a:t>
            </a:r>
            <a:r>
              <a:rPr lang="en-US" i="1" dirty="0" err="1"/>
              <a:t>Coronaviridae</a:t>
            </a:r>
            <a:r>
              <a:rPr lang="en-US" dirty="0"/>
              <a:t> is organized in 2 sub-families, 5 genera, 23 sub-genera and about 40 species </a:t>
            </a:r>
          </a:p>
          <a:p>
            <a:endParaRPr lang="en-US" dirty="0"/>
          </a:p>
        </p:txBody>
      </p:sp>
      <p:pic>
        <p:nvPicPr>
          <p:cNvPr id="3" name="Picture 2" descr="Image result for coronaviridae genome&quo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0979" y="2912236"/>
            <a:ext cx="3213640" cy="3012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923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Family: </a:t>
            </a:r>
            <a:r>
              <a:rPr lang="en-US" sz="3200" b="1" dirty="0" err="1" smtClean="0"/>
              <a:t>coronaviridae</a:t>
            </a:r>
            <a:r>
              <a:rPr lang="en-US" sz="3200" b="1" dirty="0" smtClean="0"/>
              <a:t/>
            </a:r>
            <a:br>
              <a:rPr lang="en-US" sz="3200" b="1" dirty="0" smtClean="0"/>
            </a:br>
            <a:r>
              <a:rPr lang="en-US" sz="3200" b="1" dirty="0" smtClean="0"/>
              <a:t>Subfamily: </a:t>
            </a:r>
            <a:r>
              <a:rPr lang="en-US" sz="3200" b="1" dirty="0" err="1" smtClean="0"/>
              <a:t>coronavirinae</a:t>
            </a:r>
            <a:r>
              <a:rPr lang="en-US" sz="3200" b="1" dirty="0" smtClean="0"/>
              <a:t/>
            </a:r>
            <a:br>
              <a:rPr lang="en-US" sz="3200" b="1" dirty="0" smtClean="0"/>
            </a:br>
            <a:r>
              <a:rPr lang="en-US" sz="3200" b="1" dirty="0" smtClean="0"/>
              <a:t>Genus: </a:t>
            </a:r>
            <a:r>
              <a:rPr lang="en-US" sz="3200" b="1" dirty="0"/>
              <a:t>a</a:t>
            </a:r>
            <a:r>
              <a:rPr lang="en-US" sz="3200" b="1" dirty="0" smtClean="0"/>
              <a:t>lpha, beta, gamma and delta coronaviruses </a:t>
            </a:r>
            <a:endParaRPr lang="en-US" sz="3200" b="1" dirty="0"/>
          </a:p>
        </p:txBody>
      </p:sp>
      <p:sp>
        <p:nvSpPr>
          <p:cNvPr id="3" name="Content Placeholder 2"/>
          <p:cNvSpPr>
            <a:spLocks noGrp="1"/>
          </p:cNvSpPr>
          <p:nvPr>
            <p:ph idx="1"/>
          </p:nvPr>
        </p:nvSpPr>
        <p:spPr/>
        <p:txBody>
          <a:bodyPr/>
          <a:lstStyle/>
          <a:p>
            <a:pPr marL="0" indent="0">
              <a:buNone/>
            </a:pPr>
            <a:r>
              <a:rPr lang="en-US" sz="2400" dirty="0" smtClean="0"/>
              <a:t>The </a:t>
            </a:r>
            <a:r>
              <a:rPr lang="en-US" sz="2400" dirty="0" err="1" smtClean="0"/>
              <a:t>Alphacoronoviruses</a:t>
            </a:r>
            <a:r>
              <a:rPr lang="en-US" sz="2400" dirty="0" smtClean="0"/>
              <a:t>: NL-63, 229E</a:t>
            </a:r>
          </a:p>
          <a:p>
            <a:pPr marL="0" indent="0">
              <a:buNone/>
            </a:pPr>
            <a:r>
              <a:rPr lang="en-US" sz="2400" dirty="0" smtClean="0"/>
              <a:t>The </a:t>
            </a:r>
            <a:r>
              <a:rPr lang="en-US" sz="2400" dirty="0"/>
              <a:t>Beta-</a:t>
            </a:r>
            <a:r>
              <a:rPr lang="en-US" sz="2400" dirty="0" err="1"/>
              <a:t>CoVs</a:t>
            </a:r>
            <a:r>
              <a:rPr lang="en-US" sz="2400" dirty="0"/>
              <a:t> of the greatest clinical importance concerning humans </a:t>
            </a:r>
            <a:r>
              <a:rPr lang="en-US" sz="2400" dirty="0" smtClean="0"/>
              <a:t>are:</a:t>
            </a:r>
          </a:p>
          <a:p>
            <a:r>
              <a:rPr lang="en-US" dirty="0" smtClean="0"/>
              <a:t>A lineage</a:t>
            </a:r>
            <a:r>
              <a:rPr lang="en-US" dirty="0"/>
              <a:t>: </a:t>
            </a:r>
            <a:r>
              <a:rPr lang="en-US" dirty="0" smtClean="0"/>
              <a:t>OC43 and HKU1</a:t>
            </a:r>
          </a:p>
          <a:p>
            <a:r>
              <a:rPr lang="en-US" b="1" dirty="0" smtClean="0">
                <a:solidFill>
                  <a:srgbClr val="FF0000"/>
                </a:solidFill>
              </a:rPr>
              <a:t>B lineage: SARS-</a:t>
            </a:r>
            <a:r>
              <a:rPr lang="en-US" b="1" dirty="0" err="1" smtClean="0">
                <a:solidFill>
                  <a:srgbClr val="FF0000"/>
                </a:solidFill>
              </a:rPr>
              <a:t>CoV</a:t>
            </a:r>
            <a:r>
              <a:rPr lang="en-US" b="1" dirty="0">
                <a:solidFill>
                  <a:srgbClr val="FF0000"/>
                </a:solidFill>
              </a:rPr>
              <a:t> and 2019-nCov </a:t>
            </a:r>
            <a:r>
              <a:rPr lang="en-US" dirty="0" smtClean="0">
                <a:solidFill>
                  <a:srgbClr val="FF0000"/>
                </a:solidFill>
              </a:rPr>
              <a:t> </a:t>
            </a:r>
          </a:p>
          <a:p>
            <a:r>
              <a:rPr lang="en-US" dirty="0" smtClean="0"/>
              <a:t>C </a:t>
            </a:r>
            <a:r>
              <a:rPr lang="en-US" dirty="0" err="1" smtClean="0"/>
              <a:t>lineage:MERS-CoV</a:t>
            </a:r>
            <a:endParaRPr lang="en-US" dirty="0"/>
          </a:p>
          <a:p>
            <a:r>
              <a:rPr lang="en-US" dirty="0" smtClean="0"/>
              <a:t> </a:t>
            </a:r>
            <a:r>
              <a:rPr lang="en-US" dirty="0" smtClean="0">
                <a:solidFill>
                  <a:srgbClr val="00B050"/>
                </a:solidFill>
              </a:rPr>
              <a:t>The </a:t>
            </a:r>
            <a:r>
              <a:rPr lang="en-US" dirty="0" err="1">
                <a:solidFill>
                  <a:srgbClr val="00B050"/>
                </a:solidFill>
              </a:rPr>
              <a:t>Alphacoronavirus</a:t>
            </a:r>
            <a:r>
              <a:rPr lang="en-US" dirty="0">
                <a:solidFill>
                  <a:srgbClr val="00B050"/>
                </a:solidFill>
              </a:rPr>
              <a:t> and </a:t>
            </a:r>
            <a:r>
              <a:rPr lang="en-US" dirty="0" err="1">
                <a:solidFill>
                  <a:srgbClr val="00B050"/>
                </a:solidFill>
              </a:rPr>
              <a:t>Betacoronavirus</a:t>
            </a:r>
            <a:r>
              <a:rPr lang="en-US" dirty="0">
                <a:solidFill>
                  <a:srgbClr val="00B050"/>
                </a:solidFill>
              </a:rPr>
              <a:t> genera descend from the bat gene </a:t>
            </a:r>
            <a:r>
              <a:rPr lang="en-US" dirty="0" smtClean="0">
                <a:solidFill>
                  <a:srgbClr val="00B050"/>
                </a:solidFill>
              </a:rPr>
              <a:t>pool.</a:t>
            </a:r>
            <a:endParaRPr lang="en-US" dirty="0">
              <a:solidFill>
                <a:srgbClr val="00B050"/>
              </a:solidFill>
            </a:endParaRPr>
          </a:p>
        </p:txBody>
      </p:sp>
    </p:spTree>
    <p:extLst>
      <p:ext uri="{BB962C8B-B14F-4D97-AF65-F5344CB8AC3E}">
        <p14:creationId xmlns:p14="http://schemas.microsoft.com/office/powerpoint/2010/main" val="1134950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3132" y="1892533"/>
            <a:ext cx="4781989" cy="4351338"/>
          </a:xfrm>
        </p:spPr>
      </p:pic>
    </p:spTree>
    <p:extLst>
      <p:ext uri="{BB962C8B-B14F-4D97-AF65-F5344CB8AC3E}">
        <p14:creationId xmlns:p14="http://schemas.microsoft.com/office/powerpoint/2010/main" val="1507711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Human infection with coronaviruses is </a:t>
            </a:r>
            <a:r>
              <a:rPr lang="en-US" dirty="0">
                <a:hlinkClick r:id="rId2"/>
              </a:rPr>
              <a:t>common</a:t>
            </a:r>
            <a:r>
              <a:rPr lang="en-US" dirty="0"/>
              <a:t>, but they usually cause nothing more than a cold. A range of animals are also susceptible to coronaviruses, but these viruses do not tend to transmit to humans</a:t>
            </a:r>
            <a:r>
              <a:rPr lang="en-US" dirty="0" smtClean="0"/>
              <a:t>.</a:t>
            </a:r>
          </a:p>
          <a:p>
            <a:endParaRPr lang="en-US" dirty="0"/>
          </a:p>
          <a:p>
            <a:r>
              <a:rPr lang="en-US" dirty="0"/>
              <a:t>However, in some cases, an animal coronavirus can jump from animal to human. For instance, the viruses that caused the severe acute respiratory syndrome (SARS) outbreak in 2003 and the Middle East respiratory syndrome (MERS) outbreak in 2012.</a:t>
            </a:r>
          </a:p>
        </p:txBody>
      </p:sp>
    </p:spTree>
    <p:extLst>
      <p:ext uri="{BB962C8B-B14F-4D97-AF65-F5344CB8AC3E}">
        <p14:creationId xmlns:p14="http://schemas.microsoft.com/office/powerpoint/2010/main" val="4083217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genome </a:t>
            </a:r>
            <a:r>
              <a:rPr lang="en-US" dirty="0" smtClean="0"/>
              <a:t>tree of all </a:t>
            </a:r>
            <a:r>
              <a:rPr lang="en-US" dirty="0" err="1" smtClean="0"/>
              <a:t>Coronavidae</a:t>
            </a:r>
            <a:r>
              <a:rPr lang="en-US" dirty="0" smtClean="0"/>
              <a:t> families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512977"/>
            <a:ext cx="4873083" cy="5032375"/>
          </a:xfrm>
        </p:spPr>
      </p:pic>
      <p:sp>
        <p:nvSpPr>
          <p:cNvPr id="5" name="Rectangle 4"/>
          <p:cNvSpPr/>
          <p:nvPr/>
        </p:nvSpPr>
        <p:spPr>
          <a:xfrm>
            <a:off x="6345044" y="1769470"/>
            <a:ext cx="3601844" cy="1200329"/>
          </a:xfrm>
          <a:prstGeom prst="rect">
            <a:avLst/>
          </a:prstGeom>
        </p:spPr>
        <p:txBody>
          <a:bodyPr wrap="square">
            <a:spAutoFit/>
          </a:bodyPr>
          <a:lstStyle/>
          <a:p>
            <a:r>
              <a:rPr lang="en-US" dirty="0">
                <a:solidFill>
                  <a:srgbClr val="FF0000"/>
                </a:solidFill>
                <a:latin typeface="Calibri-Light"/>
              </a:rPr>
              <a:t>Red … </a:t>
            </a:r>
            <a:r>
              <a:rPr lang="en-US" dirty="0" err="1">
                <a:solidFill>
                  <a:srgbClr val="FF0000"/>
                </a:solidFill>
                <a:latin typeface="Calibri-Light"/>
              </a:rPr>
              <a:t>BetaCoV</a:t>
            </a:r>
            <a:r>
              <a:rPr lang="en-US" dirty="0">
                <a:solidFill>
                  <a:srgbClr val="FF0000"/>
                </a:solidFill>
                <a:latin typeface="Calibri-Light"/>
              </a:rPr>
              <a:t> 2019-2020</a:t>
            </a:r>
          </a:p>
          <a:p>
            <a:r>
              <a:rPr lang="en-US" dirty="0">
                <a:solidFill>
                  <a:srgbClr val="0000FF"/>
                </a:solidFill>
                <a:latin typeface="Calibri-Light"/>
              </a:rPr>
              <a:t>Blue … SARS </a:t>
            </a:r>
            <a:r>
              <a:rPr lang="en-US" dirty="0" err="1" smtClean="0">
                <a:solidFill>
                  <a:srgbClr val="0000FF"/>
                </a:solidFill>
                <a:latin typeface="Calibri-Light"/>
              </a:rPr>
              <a:t>CoV</a:t>
            </a:r>
            <a:endParaRPr lang="en-US" dirty="0">
              <a:solidFill>
                <a:srgbClr val="0000FF"/>
              </a:solidFill>
              <a:latin typeface="Calibri-Light"/>
            </a:endParaRPr>
          </a:p>
          <a:p>
            <a:r>
              <a:rPr lang="en-US" dirty="0">
                <a:solidFill>
                  <a:srgbClr val="DA29DC"/>
                </a:solidFill>
                <a:latin typeface="Calibri-Light"/>
              </a:rPr>
              <a:t>Purple … MERS </a:t>
            </a:r>
            <a:r>
              <a:rPr lang="en-US" dirty="0" err="1">
                <a:solidFill>
                  <a:srgbClr val="DA29DC"/>
                </a:solidFill>
                <a:latin typeface="Calibri-Light"/>
              </a:rPr>
              <a:t>CoV</a:t>
            </a:r>
            <a:endParaRPr lang="en-US" dirty="0">
              <a:solidFill>
                <a:srgbClr val="DA29DC"/>
              </a:solidFill>
              <a:latin typeface="Calibri-Light"/>
            </a:endParaRPr>
          </a:p>
          <a:p>
            <a:r>
              <a:rPr lang="en-US" dirty="0">
                <a:solidFill>
                  <a:srgbClr val="00B150"/>
                </a:solidFill>
                <a:latin typeface="Calibri-Light"/>
              </a:rPr>
              <a:t>Green … common cold </a:t>
            </a:r>
            <a:r>
              <a:rPr lang="en-US" dirty="0" err="1">
                <a:solidFill>
                  <a:srgbClr val="00B150"/>
                </a:solidFill>
                <a:latin typeface="Calibri-Light"/>
              </a:rPr>
              <a:t>CoV</a:t>
            </a:r>
            <a:endParaRPr lang="en-US" dirty="0"/>
          </a:p>
        </p:txBody>
      </p:sp>
      <p:sp>
        <p:nvSpPr>
          <p:cNvPr id="7" name="Rectangle 6"/>
          <p:cNvSpPr/>
          <p:nvPr/>
        </p:nvSpPr>
        <p:spPr>
          <a:xfrm>
            <a:off x="5910146" y="3555032"/>
            <a:ext cx="5443654" cy="1477328"/>
          </a:xfrm>
          <a:prstGeom prst="rect">
            <a:avLst/>
          </a:prstGeom>
        </p:spPr>
        <p:txBody>
          <a:bodyPr wrap="square">
            <a:spAutoFit/>
          </a:bodyPr>
          <a:lstStyle/>
          <a:p>
            <a:r>
              <a:rPr lang="en-US" dirty="0">
                <a:latin typeface="Calibri-Light"/>
              </a:rPr>
              <a:t>Phylogenetic tree shows virus is </a:t>
            </a:r>
            <a:r>
              <a:rPr lang="en-US" dirty="0" smtClean="0">
                <a:latin typeface="Calibri-Light"/>
              </a:rPr>
              <a:t>not close to common cold coronaviruses and only distantly </a:t>
            </a:r>
            <a:endParaRPr lang="en-US" dirty="0">
              <a:latin typeface="Calibri-Light"/>
            </a:endParaRPr>
          </a:p>
          <a:p>
            <a:r>
              <a:rPr lang="en-US" dirty="0" smtClean="0">
                <a:latin typeface="Calibri-Light"/>
              </a:rPr>
              <a:t>related </a:t>
            </a:r>
            <a:r>
              <a:rPr lang="en-US" dirty="0">
                <a:latin typeface="Calibri-Light"/>
              </a:rPr>
              <a:t>to SARS-</a:t>
            </a:r>
            <a:r>
              <a:rPr lang="en-US" dirty="0" err="1">
                <a:latin typeface="Calibri-Light"/>
              </a:rPr>
              <a:t>CoV</a:t>
            </a:r>
            <a:r>
              <a:rPr lang="en-US" dirty="0">
                <a:latin typeface="Calibri-Light"/>
              </a:rPr>
              <a:t>;</a:t>
            </a:r>
          </a:p>
          <a:p>
            <a:r>
              <a:rPr lang="en-US" dirty="0">
                <a:latin typeface="ArialMT"/>
              </a:rPr>
              <a:t>• </a:t>
            </a:r>
            <a:r>
              <a:rPr lang="en-US" dirty="0">
                <a:latin typeface="Calibri-Light"/>
              </a:rPr>
              <a:t>The available sequence also informs</a:t>
            </a:r>
          </a:p>
          <a:p>
            <a:r>
              <a:rPr lang="en-US" dirty="0">
                <a:latin typeface="Calibri-Light"/>
              </a:rPr>
              <a:t>diagnostics efforts.</a:t>
            </a:r>
            <a:endParaRPr lang="en-US" dirty="0"/>
          </a:p>
        </p:txBody>
      </p:sp>
    </p:spTree>
    <p:extLst>
      <p:ext uri="{BB962C8B-B14F-4D97-AF65-F5344CB8AC3E}">
        <p14:creationId xmlns:p14="http://schemas.microsoft.com/office/powerpoint/2010/main" val="2345371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1149</Words>
  <Application>Microsoft Office PowerPoint</Application>
  <PresentationFormat>Widescreen</PresentationFormat>
  <Paragraphs>162</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Arial-BoldMT</vt:lpstr>
      <vt:lpstr>ArialMT</vt:lpstr>
      <vt:lpstr>Calibri</vt:lpstr>
      <vt:lpstr>Calibri Light</vt:lpstr>
      <vt:lpstr>Calibri-Light</vt:lpstr>
      <vt:lpstr>Times New Roman</vt:lpstr>
      <vt:lpstr>Trebuchet MS</vt:lpstr>
      <vt:lpstr>Verdana</vt:lpstr>
      <vt:lpstr>Office Theme</vt:lpstr>
      <vt:lpstr>PowerPoint Presentation</vt:lpstr>
      <vt:lpstr>Intoduction</vt:lpstr>
      <vt:lpstr>PowerPoint Presentation</vt:lpstr>
      <vt:lpstr>Deduction</vt:lpstr>
      <vt:lpstr>Coronaviridae </vt:lpstr>
      <vt:lpstr>Family: coronaviridae Subfamily: coronavirinae Genus: alpha, beta, gamma and delta coronaviruses </vt:lpstr>
      <vt:lpstr>PowerPoint Presentation</vt:lpstr>
      <vt:lpstr>PowerPoint Presentation</vt:lpstr>
      <vt:lpstr>Full genome tree of all Coronavidae families</vt:lpstr>
      <vt:lpstr>PowerPoint Presentation</vt:lpstr>
      <vt:lpstr>PowerPoint Presentation</vt:lpstr>
      <vt:lpstr>PowerPoint Presentation</vt:lpstr>
      <vt:lpstr>Why do we have new viruses in this family </vt:lpstr>
      <vt:lpstr>Specimen Collection</vt:lpstr>
      <vt:lpstr>Viral Transport Media </vt:lpstr>
      <vt:lpstr>Samples to be collected (see Table 1 for details on sample collection and storage</vt:lpstr>
      <vt:lpstr>Information to be recorded:</vt:lpstr>
      <vt:lpstr>Laboratory Diagnosis</vt:lpstr>
      <vt:lpstr>Full genome of Coronaviridae</vt:lpstr>
      <vt:lpstr>Coronaviridae genes for diagnosis</vt:lpstr>
      <vt:lpstr>Diagnostic knowledge gaps</vt:lpstr>
      <vt:lpstr>PowerPoint Presentation</vt:lpstr>
      <vt:lpstr>how to wear a medical mask properly, following WHO guidelines.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Lenovo-PC</dc:creator>
  <cp:lastModifiedBy>Lenovo-PC</cp:lastModifiedBy>
  <cp:revision>46</cp:revision>
  <dcterms:created xsi:type="dcterms:W3CDTF">2020-01-30T06:04:17Z</dcterms:created>
  <dcterms:modified xsi:type="dcterms:W3CDTF">2020-02-05T20:15:26Z</dcterms:modified>
</cp:coreProperties>
</file>